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media/image61.jpg" ContentType="image/jpeg"/>
  <Override PartName="/ppt/media/image62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ppt/media/image83.jpg" ContentType="image/jpeg"/>
  <Override PartName="/ppt/media/image84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media/image89.jpg" ContentType="image/jpeg"/>
  <Override PartName="/ppt/media/image90.jpg" ContentType="image/jpeg"/>
  <Override PartName="/ppt/media/image91.jpg" ContentType="image/jpeg"/>
  <Override PartName="/ppt/media/image9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666" r:id="rId2"/>
    <p:sldId id="667" r:id="rId3"/>
    <p:sldId id="668" r:id="rId4"/>
    <p:sldId id="669" r:id="rId5"/>
    <p:sldId id="670" r:id="rId6"/>
    <p:sldId id="671" r:id="rId7"/>
    <p:sldId id="672" r:id="rId8"/>
    <p:sldId id="673" r:id="rId9"/>
    <p:sldId id="817" r:id="rId10"/>
    <p:sldId id="818" r:id="rId11"/>
    <p:sldId id="819" r:id="rId12"/>
    <p:sldId id="820" r:id="rId13"/>
    <p:sldId id="832" r:id="rId14"/>
    <p:sldId id="833" r:id="rId15"/>
    <p:sldId id="834" r:id="rId16"/>
    <p:sldId id="836" r:id="rId17"/>
    <p:sldId id="822" r:id="rId18"/>
    <p:sldId id="835" r:id="rId19"/>
    <p:sldId id="548" r:id="rId20"/>
    <p:sldId id="674" r:id="rId21"/>
    <p:sldId id="816" r:id="rId22"/>
    <p:sldId id="676" r:id="rId23"/>
    <p:sldId id="644" r:id="rId24"/>
    <p:sldId id="675" r:id="rId25"/>
    <p:sldId id="643" r:id="rId26"/>
    <p:sldId id="645" r:id="rId27"/>
    <p:sldId id="646" r:id="rId28"/>
    <p:sldId id="647" r:id="rId29"/>
    <p:sldId id="648" r:id="rId30"/>
    <p:sldId id="649" r:id="rId31"/>
    <p:sldId id="650" r:id="rId32"/>
    <p:sldId id="651" r:id="rId33"/>
    <p:sldId id="652" r:id="rId34"/>
    <p:sldId id="653" r:id="rId35"/>
    <p:sldId id="837" r:id="rId36"/>
    <p:sldId id="655" r:id="rId37"/>
    <p:sldId id="656" r:id="rId38"/>
    <p:sldId id="657" r:id="rId39"/>
    <p:sldId id="658" r:id="rId40"/>
    <p:sldId id="839" r:id="rId41"/>
    <p:sldId id="829" r:id="rId42"/>
    <p:sldId id="830" r:id="rId43"/>
    <p:sldId id="665" r:id="rId44"/>
    <p:sldId id="661" r:id="rId45"/>
    <p:sldId id="840" r:id="rId46"/>
    <p:sldId id="746" r:id="rId47"/>
    <p:sldId id="747" r:id="rId48"/>
    <p:sldId id="748" r:id="rId49"/>
    <p:sldId id="749" r:id="rId50"/>
    <p:sldId id="750" r:id="rId51"/>
    <p:sldId id="751" r:id="rId52"/>
    <p:sldId id="752" r:id="rId53"/>
    <p:sldId id="753" r:id="rId54"/>
    <p:sldId id="754" r:id="rId55"/>
    <p:sldId id="755" r:id="rId56"/>
    <p:sldId id="756" r:id="rId57"/>
    <p:sldId id="772" r:id="rId58"/>
    <p:sldId id="773" r:id="rId59"/>
    <p:sldId id="774" r:id="rId60"/>
    <p:sldId id="775" r:id="rId61"/>
    <p:sldId id="776" r:id="rId62"/>
    <p:sldId id="777" r:id="rId63"/>
    <p:sldId id="778" r:id="rId64"/>
    <p:sldId id="779" r:id="rId65"/>
    <p:sldId id="780" r:id="rId66"/>
    <p:sldId id="781" r:id="rId67"/>
    <p:sldId id="782" r:id="rId68"/>
    <p:sldId id="783" r:id="rId69"/>
    <p:sldId id="784" r:id="rId70"/>
    <p:sldId id="785" r:id="rId71"/>
    <p:sldId id="786" r:id="rId72"/>
    <p:sldId id="787" r:id="rId73"/>
    <p:sldId id="788" r:id="rId74"/>
    <p:sldId id="789" r:id="rId75"/>
    <p:sldId id="790" r:id="rId76"/>
    <p:sldId id="791" r:id="rId77"/>
    <p:sldId id="792" r:id="rId78"/>
    <p:sldId id="793" r:id="rId79"/>
    <p:sldId id="794" r:id="rId80"/>
    <p:sldId id="795" r:id="rId81"/>
    <p:sldId id="796" r:id="rId82"/>
    <p:sldId id="797" r:id="rId83"/>
    <p:sldId id="798" r:id="rId84"/>
    <p:sldId id="799" r:id="rId85"/>
    <p:sldId id="800" r:id="rId86"/>
    <p:sldId id="801" r:id="rId87"/>
    <p:sldId id="802" r:id="rId88"/>
    <p:sldId id="803" r:id="rId89"/>
    <p:sldId id="804" r:id="rId90"/>
    <p:sldId id="805" r:id="rId91"/>
    <p:sldId id="806" r:id="rId92"/>
    <p:sldId id="807" r:id="rId93"/>
    <p:sldId id="808" r:id="rId94"/>
  </p:sldIdLst>
  <p:sldSz cx="10693400" cy="10693400"/>
  <p:notesSz cx="10693400" cy="106934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00FFFF"/>
    <a:srgbClr val="006600"/>
    <a:srgbClr val="0000C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244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-344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0B992-4808-4242-9FCC-BC46ECE40E30}" type="datetimeFigureOut">
              <a:rPr lang="zh-TW" altLang="en-US" smtClean="0"/>
              <a:t>2025/2/18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01688"/>
            <a:ext cx="401002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69975" y="5080000"/>
            <a:ext cx="8553450" cy="4811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4633913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6057900" y="10156825"/>
            <a:ext cx="4632325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A759A-4E11-4058-A9EF-B86EB83D73F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68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759A-4E11-4058-A9EF-B86EB83D73F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62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759A-4E11-4058-A9EF-B86EB83D73F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92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A759A-4E11-4058-A9EF-B86EB83D73F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2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759A-4E11-4058-A9EF-B86EB83D73FE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33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72410" y="1615439"/>
            <a:ext cx="2014219" cy="193103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6145" y="3832376"/>
            <a:ext cx="4210558" cy="949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91001" y="9906768"/>
            <a:ext cx="179070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4398"/>
              </p:ext>
            </p:extLst>
          </p:nvPr>
        </p:nvGraphicFramePr>
        <p:xfrm>
          <a:off x="165100" y="1231900"/>
          <a:ext cx="10134600" cy="8437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1548476" imgH="1159962" progId="PowerPoint.Slide.8">
                  <p:embed/>
                </p:oleObj>
              </mc:Choice>
              <mc:Fallback>
                <p:oleObj name="Slide" r:id="rId2" imgW="1548476" imgH="1159962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100" y="1231900"/>
                        <a:ext cx="10134600" cy="8437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02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6E637EE-4494-4C33-D4F4-CCCC017B1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630"/>
          <a:stretch/>
        </p:blipFill>
        <p:spPr>
          <a:xfrm>
            <a:off x="0" y="165100"/>
            <a:ext cx="10693400" cy="103632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D728245-685B-F7F0-EC00-3B8B340F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179103"/>
            <a:ext cx="2111189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84B624-575D-EED4-26EA-E74A6EC51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085" y="3313646"/>
            <a:ext cx="4135315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忘記密碼或學校代碼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,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可按此鍵查詢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2636717-A2B1-CC8D-7706-FE3D405FB7A7}"/>
              </a:ext>
            </a:extLst>
          </p:cNvPr>
          <p:cNvCxnSpPr>
            <a:cxnSpLocks/>
          </p:cNvCxnSpPr>
          <p:nvPr/>
        </p:nvCxnSpPr>
        <p:spPr>
          <a:xfrm flipH="1">
            <a:off x="7203889" y="3717348"/>
            <a:ext cx="1114611" cy="46175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8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588A88-E563-94F2-B751-42A72DDA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1"/>
          <a:stretch/>
        </p:blipFill>
        <p:spPr>
          <a:xfrm>
            <a:off x="0" y="165100"/>
            <a:ext cx="10693400" cy="103632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1C5D3AF-5B8D-D622-FB13-96D433D2C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3260148"/>
            <a:ext cx="1653989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67DB8E4-D2A3-7046-38C5-C80DAB707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134271"/>
            <a:ext cx="4135315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忘記學校代碼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,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可按此鍵查詢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24182049-A729-F85A-B3B6-08088050EF87}"/>
              </a:ext>
            </a:extLst>
          </p:cNvPr>
          <p:cNvCxnSpPr>
            <a:cxnSpLocks/>
          </p:cNvCxnSpPr>
          <p:nvPr/>
        </p:nvCxnSpPr>
        <p:spPr>
          <a:xfrm flipV="1">
            <a:off x="4175311" y="3450749"/>
            <a:ext cx="1552389" cy="68352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21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263DBA-7E98-47EC-39F5-36882D16A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" y="317500"/>
            <a:ext cx="106934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67206-8B1D-0C96-190A-01755940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1E15CDE-F1BF-3A9F-82F6-BFE3E3A2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20650"/>
            <a:ext cx="10693400" cy="104521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D4763CC-8983-965C-2FF2-905162AEB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289" y="2717699"/>
            <a:ext cx="1653989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3C084E-79C3-9F3F-5DE7-66BD81A98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3897837"/>
            <a:ext cx="2898932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輸入冬山進行資料查詢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E77EA86-D9DB-C00D-A12F-690392705D3B}"/>
              </a:ext>
            </a:extLst>
          </p:cNvPr>
          <p:cNvCxnSpPr>
            <a:cxnSpLocks/>
          </p:cNvCxnSpPr>
          <p:nvPr/>
        </p:nvCxnSpPr>
        <p:spPr>
          <a:xfrm flipV="1">
            <a:off x="2770094" y="3174899"/>
            <a:ext cx="1552389" cy="68352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68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C4AA-7A16-3BA2-E0D1-AE6005F4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B3FBDF-0C0A-62C9-A709-5A226F17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" y="241300"/>
            <a:ext cx="10693400" cy="10287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9198D78-7B45-3AFB-0F71-4B303520A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4051300"/>
            <a:ext cx="3581400" cy="2057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8606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445A-BEEA-DBAE-36F1-78C77F84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9566D9-7020-0525-8679-923AD235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58" y="317500"/>
            <a:ext cx="10693400" cy="10287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921AE7C-FF7E-450B-5D90-E2E794DD8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517900"/>
            <a:ext cx="1752600" cy="685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9698C8C-63BA-42E3-71D0-5FA8C731F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1" y="2859208"/>
            <a:ext cx="32004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忘記密碼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,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可按此鍵查詢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3CE7FB92-82A2-281E-8465-EF2369457390}"/>
              </a:ext>
            </a:extLst>
          </p:cNvPr>
          <p:cNvCxnSpPr>
            <a:cxnSpLocks/>
          </p:cNvCxnSpPr>
          <p:nvPr/>
        </p:nvCxnSpPr>
        <p:spPr>
          <a:xfrm flipV="1">
            <a:off x="6105181" y="3289300"/>
            <a:ext cx="1196561" cy="8709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37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3A62-789E-9A3E-022D-3E418FB2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3A57CB6-85EE-906E-FE2C-11D23C75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201691"/>
            <a:ext cx="10693400" cy="1029001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E4DE5AF-724A-CDDF-A8CD-A89F267B2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1" y="4813300"/>
            <a:ext cx="1752600" cy="685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C087580-6F45-EE29-FFC1-10552EE8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3636604"/>
            <a:ext cx="26670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按此鍵傳送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,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重設密碼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09EED60F-81B4-F750-3A01-087B717AFBFD}"/>
              </a:ext>
            </a:extLst>
          </p:cNvPr>
          <p:cNvCxnSpPr>
            <a:cxnSpLocks/>
          </p:cNvCxnSpPr>
          <p:nvPr/>
        </p:nvCxnSpPr>
        <p:spPr>
          <a:xfrm flipV="1">
            <a:off x="5651501" y="4023197"/>
            <a:ext cx="1196561" cy="8709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60C5BF3A-EC60-94F5-35D6-2C8A4D78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1081658"/>
            <a:ext cx="2666999" cy="14456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85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8A7B24-F569-39F3-460F-0F74F51F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" y="317500"/>
            <a:ext cx="10693400" cy="10210800"/>
          </a:xfrm>
          <a:prstGeom prst="rect">
            <a:avLst/>
          </a:prstGeom>
        </p:spPr>
      </p:pic>
      <p:sp>
        <p:nvSpPr>
          <p:cNvPr id="10" name="文字方塊 1">
            <a:extLst>
              <a:ext uri="{FF2B5EF4-FFF2-40B4-BE49-F238E27FC236}">
                <a16:creationId xmlns:a16="http://schemas.microsoft.com/office/drawing/2014/main" id="{4E72ADFA-888B-A8D6-2F97-72D721C32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461" y="3517900"/>
            <a:ext cx="2916039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BC73799-DF84-6864-2F8B-5BBFD0C3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099" y="1689100"/>
            <a:ext cx="49530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密碼須含大寫小寫及特殊符號等至少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6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碼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CCD51E2-A36A-54E2-2380-1364BE8A0EDE}"/>
              </a:ext>
            </a:extLst>
          </p:cNvPr>
          <p:cNvCxnSpPr/>
          <p:nvPr/>
        </p:nvCxnSpPr>
        <p:spPr>
          <a:xfrm flipH="1">
            <a:off x="5097661" y="2049446"/>
            <a:ext cx="485276" cy="146845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09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3A21A-7C32-0D91-F491-1559CF8F8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925154-D829-1CD3-BE4B-5D3972FF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" y="317500"/>
            <a:ext cx="10693400" cy="10287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94A0A2-9C65-726C-64D4-01ACABB3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175" y="4203700"/>
            <a:ext cx="2642125" cy="1143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6D728EE-196E-F5E7-EE62-6960089E5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34" y="3203717"/>
            <a:ext cx="2142731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輸入驗證碼</a:t>
            </a:r>
            <a:endParaRPr kumimoji="1" lang="zh-TW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79E00FC-A962-55F5-5E43-699B007351C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765300" y="3590310"/>
            <a:ext cx="1929875" cy="118489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65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5D24921-FEE2-20ED-6DB8-973557C62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" y="317500"/>
            <a:ext cx="106934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058221"/>
              </p:ext>
            </p:extLst>
          </p:nvPr>
        </p:nvGraphicFramePr>
        <p:xfrm>
          <a:off x="241300" y="1308100"/>
          <a:ext cx="10210799" cy="852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1242093" imgH="929913" progId="PowerPoint.Slide.8">
                  <p:embed/>
                </p:oleObj>
              </mc:Choice>
              <mc:Fallback>
                <p:oleObj name="Slide" r:id="rId2" imgW="1242093" imgH="929913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1300" y="1308100"/>
                        <a:ext cx="10210799" cy="8525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9770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9F6F12D-C21C-4613-3504-029F29BB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94"/>
          <a:stretch/>
        </p:blipFill>
        <p:spPr>
          <a:xfrm>
            <a:off x="5876" y="1290240"/>
            <a:ext cx="10693400" cy="8112919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3913373" y="3495949"/>
            <a:ext cx="26670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請更新</a:t>
            </a: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學校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基本資料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3111344" y="3665273"/>
            <a:ext cx="810180" cy="43453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350593" y="3637731"/>
            <a:ext cx="1752600" cy="6405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27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9E6791-0194-39AC-02D4-BA533323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44" b="3722"/>
          <a:stretch/>
        </p:blipFill>
        <p:spPr>
          <a:xfrm>
            <a:off x="0" y="317500"/>
            <a:ext cx="10693400" cy="10210800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4127500" y="10047451"/>
            <a:ext cx="35052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請按此鍵更新</a:t>
            </a: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學校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最新資料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>
            <a:cxnSpLocks/>
          </p:cNvCxnSpPr>
          <p:nvPr/>
        </p:nvCxnSpPr>
        <p:spPr>
          <a:xfrm flipH="1" flipV="1">
            <a:off x="2876571" y="10021196"/>
            <a:ext cx="1250929" cy="19074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134017" y="9883300"/>
            <a:ext cx="1752600" cy="6405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3743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D3E28B-5EFA-7B4A-3894-CA904CA6F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27"/>
          <a:stretch/>
        </p:blipFill>
        <p:spPr>
          <a:xfrm>
            <a:off x="28622" y="1307718"/>
            <a:ext cx="10693400" cy="8610982"/>
          </a:xfrm>
          <a:prstGeom prst="rect">
            <a:avLst/>
          </a:prstGeom>
        </p:spPr>
      </p:pic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030484" y="2964407"/>
            <a:ext cx="976568" cy="3865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848158" y="5163645"/>
            <a:ext cx="3054327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按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GIS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圖臺可查災害潛勢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3641600" y="3382655"/>
            <a:ext cx="585059" cy="178790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6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739CFB-E0AB-5C9B-9276-B8C5A87B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90"/>
          <a:stretch/>
        </p:blipFill>
        <p:spPr>
          <a:xfrm>
            <a:off x="10425" y="546100"/>
            <a:ext cx="106934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15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7A3C5AE-3A5C-130D-E691-C30CAF40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95" r="29335" b="5661"/>
          <a:stretch/>
        </p:blipFill>
        <p:spPr>
          <a:xfrm>
            <a:off x="82550" y="1536700"/>
            <a:ext cx="10528300" cy="856955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82550" y="3213100"/>
            <a:ext cx="2984887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471499" y="4595973"/>
            <a:ext cx="2631404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113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年度災害潛勢判定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H="1" flipV="1">
            <a:off x="3067437" y="3802482"/>
            <a:ext cx="1404062" cy="79349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686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527596F-7E64-CB21-421F-AA0687C0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" y="317879"/>
            <a:ext cx="10693400" cy="103632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0" y="3060700"/>
            <a:ext cx="2322394" cy="381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070100" y="1993900"/>
            <a:ext cx="748967" cy="6816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376540" y="739157"/>
            <a:ext cx="4952122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出現藍色表示執行中</a:t>
            </a:r>
            <a:r>
              <a:rPr kumimoji="1" lang="zh-TW" altLang="en-US" sz="2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，可查詢災害潛勢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2843140" y="1125750"/>
            <a:ext cx="1066800" cy="120897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136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72D906-E197-BF1B-AC6E-97A2DC34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41"/>
          <a:stretch/>
        </p:blipFill>
        <p:spPr>
          <a:xfrm>
            <a:off x="0" y="561180"/>
            <a:ext cx="10693400" cy="1013222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-20133" y="2373798"/>
            <a:ext cx="609600" cy="5587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200199" y="3594100"/>
            <a:ext cx="1940102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變成灰色表示將資料關閉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H="1" flipV="1">
            <a:off x="622920" y="2832100"/>
            <a:ext cx="989980" cy="6858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96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CEEEE15-AB60-1A8F-C7A6-69EA3426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27"/>
          <a:stretch/>
        </p:blipFill>
        <p:spPr>
          <a:xfrm>
            <a:off x="32034" y="311858"/>
            <a:ext cx="10693400" cy="1038154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-63500" y="2770939"/>
            <a:ext cx="2590800" cy="425216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054104" y="1534471"/>
            <a:ext cx="838200" cy="685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5575300" y="1525902"/>
            <a:ext cx="3017937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出現藍色可點選災害類別進行圖層查詢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>
            <a:cxnSpLocks/>
          </p:cNvCxnSpPr>
          <p:nvPr/>
        </p:nvCxnSpPr>
        <p:spPr>
          <a:xfrm flipH="1">
            <a:off x="2892304" y="1932791"/>
            <a:ext cx="2664101" cy="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05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FEF569-62BE-7F7A-F23A-45077A7C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54"/>
          <a:stretch/>
        </p:blipFill>
        <p:spPr>
          <a:xfrm>
            <a:off x="0" y="204641"/>
            <a:ext cx="10693400" cy="10095060"/>
          </a:xfrm>
          <a:prstGeom prst="rect">
            <a:avLst/>
          </a:prstGeom>
        </p:spPr>
      </p:pic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8089900" y="1360519"/>
            <a:ext cx="2503095" cy="192878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0180039" y="7710394"/>
            <a:ext cx="513361" cy="58300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6337300" y="8394700"/>
            <a:ext cx="2159000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出現橙色表示已開啟圖層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9"/>
          <p:cNvCxnSpPr>
            <a:cxnSpLocks/>
            <a:endCxn id="8" idx="1"/>
          </p:cNvCxnSpPr>
          <p:nvPr/>
        </p:nvCxnSpPr>
        <p:spPr>
          <a:xfrm flipV="1">
            <a:off x="8513170" y="8001898"/>
            <a:ext cx="1666869" cy="73998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-16870" y="2603500"/>
            <a:ext cx="2163170" cy="53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6324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8B27FC-D490-EA80-38F4-5F353049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52"/>
            <a:ext cx="10693400" cy="10434448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078286" y="7632700"/>
            <a:ext cx="637665" cy="48410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25281" y="7960229"/>
            <a:ext cx="2371236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出現墨綠色表示關閉圖層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  <a:endCxn id="3" idx="1"/>
          </p:cNvCxnSpPr>
          <p:nvPr/>
        </p:nvCxnSpPr>
        <p:spPr>
          <a:xfrm flipV="1">
            <a:off x="7696517" y="7874754"/>
            <a:ext cx="2381769" cy="43265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5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226158"/>
              </p:ext>
            </p:extLst>
          </p:nvPr>
        </p:nvGraphicFramePr>
        <p:xfrm>
          <a:off x="808038" y="838200"/>
          <a:ext cx="9151937" cy="908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2344135" imgH="1757223" progId="PowerPoint.Slide.8">
                  <p:embed/>
                </p:oleObj>
              </mc:Choice>
              <mc:Fallback>
                <p:oleObj name="Slide" r:id="rId2" imgW="2344135" imgH="1757223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8038" y="838200"/>
                        <a:ext cx="9151937" cy="908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030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7FA2DE9-F03B-F488-EF66-2EC60857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28"/>
            <a:ext cx="10693400" cy="10434448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071100" y="7067579"/>
            <a:ext cx="622300" cy="4633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6932984" y="5463425"/>
            <a:ext cx="2586803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按印表機的符號表示要輸出檔案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>
            <a:off x="8928100" y="6184900"/>
            <a:ext cx="1123855" cy="117345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70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D6420E-BA16-08B1-906A-A562445B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106934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5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4FF206F-921C-6FAC-3053-DD5062A1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317500"/>
            <a:ext cx="10693400" cy="102108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8211043" y="2313560"/>
            <a:ext cx="2523490" cy="38659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77539" y="3486801"/>
            <a:ext cx="3233504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請輸入地圖之標題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(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如冬山國中淹水潛勢圖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)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6925352" y="2700153"/>
            <a:ext cx="1285691" cy="74724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8381801" y="4480505"/>
            <a:ext cx="2181974" cy="38659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6168011" y="7943792"/>
            <a:ext cx="3017937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可以選擇輸出尺寸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(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A0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A1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A2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A3</a:t>
            </a:r>
            <a:r>
              <a:rPr kumimoji="1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A4</a:t>
            </a:r>
            <a:r>
              <a:rPr kumimoji="1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)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>
            <a:cxnSpLocks/>
          </p:cNvCxnSpPr>
          <p:nvPr/>
        </p:nvCxnSpPr>
        <p:spPr>
          <a:xfrm flipH="1">
            <a:off x="8021064" y="4880594"/>
            <a:ext cx="721474" cy="304223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4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11886C2-B4C6-A85D-C62E-949748857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55"/>
          <a:stretch/>
        </p:blipFill>
        <p:spPr>
          <a:xfrm>
            <a:off x="0" y="165100"/>
            <a:ext cx="10693400" cy="102870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056883" y="5651500"/>
            <a:ext cx="1165253" cy="5291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7902407" y="7964090"/>
            <a:ext cx="1872857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請按輸出圖片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8801197" y="6180660"/>
            <a:ext cx="511372" cy="178343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8152808" y="2278864"/>
            <a:ext cx="2577176" cy="38659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1766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70739FB-7FB9-00FA-7017-39F4975D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33" y="289832"/>
            <a:ext cx="10693400" cy="10403568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004300" y="5669202"/>
            <a:ext cx="1370917" cy="52642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8061194" y="6831291"/>
            <a:ext cx="1886211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開始作業準備輸出圖片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8929775" y="6229850"/>
            <a:ext cx="529835" cy="56721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5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5C1E8-C64D-89B4-4AF3-184B31024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09F6772-0ECB-ACEC-9A9A-F7ED1CED4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1456787"/>
            <a:ext cx="10363798" cy="6952167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3333EAFA-6D9D-B0E7-762F-1938A2DD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8022362"/>
            <a:ext cx="2254471" cy="38659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1FC55CA-1DC8-2C27-AEA1-ADE004CE3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9242489"/>
            <a:ext cx="4267200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因系統進行升級時出現問題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,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暫時無法輸出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png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檔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34F4146E-8BA4-DD60-4FB4-C65A1B577619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2356071" y="8215659"/>
            <a:ext cx="1695229" cy="102095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57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12ADEEF-9A2E-7E5F-3AC5-A671D281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6"/>
          <a:stretch/>
        </p:blipFill>
        <p:spPr>
          <a:xfrm>
            <a:off x="8151" y="393243"/>
            <a:ext cx="10693400" cy="1024625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094096" y="8585334"/>
            <a:ext cx="611056" cy="56609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880100" y="7455544"/>
            <a:ext cx="127223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及時示警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  <a:endCxn id="3" idx="1"/>
          </p:cNvCxnSpPr>
          <p:nvPr/>
        </p:nvCxnSpPr>
        <p:spPr>
          <a:xfrm>
            <a:off x="7152330" y="7842137"/>
            <a:ext cx="2941766" cy="102624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8247896" y="5426006"/>
            <a:ext cx="2335950" cy="53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475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DF49A88-ACB8-4D8C-0B2E-127A4FD29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41" b="3982"/>
          <a:stretch/>
        </p:blipFill>
        <p:spPr>
          <a:xfrm>
            <a:off x="22936" y="1689100"/>
            <a:ext cx="10693400" cy="7239000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5369636" y="2357870"/>
            <a:ext cx="1638322" cy="47307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346700" y="4999515"/>
            <a:ext cx="2318467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請按下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校園災害</a:t>
            </a: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防救災計畫書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6188797" y="2871232"/>
            <a:ext cx="89819" cy="212828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623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3F58A4-A872-9429-B0E6-C7B1967E6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35" b="4483"/>
          <a:stretch/>
        </p:blipFill>
        <p:spPr>
          <a:xfrm>
            <a:off x="0" y="918531"/>
            <a:ext cx="10693400" cy="91440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384300" y="6032500"/>
            <a:ext cx="1752600" cy="914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0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041900" y="9080500"/>
            <a:ext cx="1219651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請按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檔案下載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>
            <a:off x="3136900" y="6974385"/>
            <a:ext cx="1905000" cy="210611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029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8A213C4-2807-F520-9F20-51202F1B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794"/>
            <a:ext cx="10693400" cy="986230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317500" y="4203700"/>
            <a:ext cx="2133600" cy="914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4203700" y="6583545"/>
            <a:ext cx="22860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一次下載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3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個檔案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H="1" flipV="1">
            <a:off x="2451100" y="5118100"/>
            <a:ext cx="2133600" cy="14478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823247"/>
              </p:ext>
            </p:extLst>
          </p:nvPr>
        </p:nvGraphicFramePr>
        <p:xfrm>
          <a:off x="317500" y="1673225"/>
          <a:ext cx="9983788" cy="748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2328654" imgH="1746783" progId="PowerPoint.Slide.8">
                  <p:embed/>
                </p:oleObj>
              </mc:Choice>
              <mc:Fallback>
                <p:oleObj name="Slide" r:id="rId2" imgW="2328654" imgH="1746783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00" y="1673225"/>
                        <a:ext cx="9983788" cy="748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74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D77FC-F8C6-62DE-B15C-2C6AEFA6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0C10138-9EF8-48B2-CDF2-AAC39130C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10693400" cy="10452100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618FF-3B35-F807-9BD8-3AEEC34535F9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74700" y="1765300"/>
            <a:ext cx="2133600" cy="914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8919FD2-D6F1-9196-6CC6-163DA3CAB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4229685"/>
            <a:ext cx="12954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點選允許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E977B2D2-5FBE-CD5A-36D0-0D6B3AAEF7A5}"/>
              </a:ext>
            </a:extLst>
          </p:cNvPr>
          <p:cNvCxnSpPr>
            <a:cxnSpLocks/>
          </p:cNvCxnSpPr>
          <p:nvPr/>
        </p:nvCxnSpPr>
        <p:spPr>
          <a:xfrm flipH="1" flipV="1">
            <a:off x="2679700" y="2735618"/>
            <a:ext cx="2133600" cy="14478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4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F677B6-4701-7E4D-ABFE-6B97DA49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106934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6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B67D90C-DDC3-7CEA-B9B4-AE5E7322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7" y="241300"/>
            <a:ext cx="10693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10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006AEB-D5B2-C1BC-21FF-AE4D3962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6" r="7244"/>
          <a:stretch/>
        </p:blipFill>
        <p:spPr>
          <a:xfrm>
            <a:off x="482600" y="546100"/>
            <a:ext cx="10210800" cy="79248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527300" y="3517900"/>
            <a:ext cx="2286000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739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688DDA-D35A-BEBE-8F63-CDDFDCEB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19" r="6534"/>
          <a:stretch/>
        </p:blipFill>
        <p:spPr>
          <a:xfrm>
            <a:off x="27485" y="817728"/>
            <a:ext cx="10439400" cy="76200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489700" y="2255672"/>
            <a:ext cx="2425128" cy="3151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7">
            <a:extLst>
              <a:ext uri="{FF2B5EF4-FFF2-40B4-BE49-F238E27FC236}">
                <a16:creationId xmlns:a16="http://schemas.microsoft.com/office/drawing/2014/main" id="{3C423730-9235-4003-4B82-ABDD6417A10D}"/>
              </a:ext>
            </a:extLst>
          </p:cNvPr>
          <p:cNvCxnSpPr>
            <a:cxnSpLocks/>
          </p:cNvCxnSpPr>
          <p:nvPr/>
        </p:nvCxnSpPr>
        <p:spPr>
          <a:xfrm flipV="1">
            <a:off x="3898900" y="2451100"/>
            <a:ext cx="2590800" cy="28956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">
            <a:extLst>
              <a:ext uri="{FF2B5EF4-FFF2-40B4-BE49-F238E27FC236}">
                <a16:creationId xmlns:a16="http://schemas.microsoft.com/office/drawing/2014/main" id="{B5C97201-72AF-4C3E-58D6-E08F9412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5346700"/>
            <a:ext cx="3734113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空白表件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(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未將學校資料料帶出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)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3098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72496-E4A8-4B3B-1C75-2698BBCBB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1F9FE40-A355-85F6-0D69-D9BEE5D63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F9E787FE-CD32-5E1E-E3F6-25BDAE82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743" y="4103491"/>
            <a:ext cx="1821057" cy="6128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>
            <a:extLst>
              <a:ext uri="{FF2B5EF4-FFF2-40B4-BE49-F238E27FC236}">
                <a16:creationId xmlns:a16="http://schemas.microsoft.com/office/drawing/2014/main" id="{9EEAEE30-934C-C846-2B97-5D216156DA7C}"/>
              </a:ext>
            </a:extLst>
          </p:cNvPr>
          <p:cNvCxnSpPr/>
          <p:nvPr/>
        </p:nvCxnSpPr>
        <p:spPr>
          <a:xfrm>
            <a:off x="3365500" y="3378885"/>
            <a:ext cx="541975" cy="72460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>
            <a:extLst>
              <a:ext uri="{FF2B5EF4-FFF2-40B4-BE49-F238E27FC236}">
                <a16:creationId xmlns:a16="http://schemas.microsoft.com/office/drawing/2014/main" id="{0B99489D-C6E5-0B80-1119-B6DA1372F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30" y="2992292"/>
            <a:ext cx="2286625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印製份數需吻合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E62852D5-1A3F-F90E-6E80-AFDC53BD1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8219666"/>
            <a:ext cx="3886200" cy="55603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>
            <a:extLst>
              <a:ext uri="{FF2B5EF4-FFF2-40B4-BE49-F238E27FC236}">
                <a16:creationId xmlns:a16="http://schemas.microsoft.com/office/drawing/2014/main" id="{DF56F603-7C79-529E-461D-845CBE4640E4}"/>
              </a:ext>
            </a:extLst>
          </p:cNvPr>
          <p:cNvCxnSpPr/>
          <p:nvPr/>
        </p:nvCxnSpPr>
        <p:spPr>
          <a:xfrm flipH="1">
            <a:off x="5102672" y="8826500"/>
            <a:ext cx="488055" cy="88299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92C15016-2A1E-6377-5255-DA7A2AB24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119" y="9747590"/>
            <a:ext cx="395137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     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封面日期為最後定稿日期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0609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00B57246-C5A3-AC31-0A5F-EE5EB7895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t="10808" r="14730" b="17221"/>
          <a:stretch/>
        </p:blipFill>
        <p:spPr>
          <a:xfrm>
            <a:off x="1917700" y="34309"/>
            <a:ext cx="6858000" cy="105283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270500" y="7964550"/>
            <a:ext cx="2757796" cy="55603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>
            <a:cxnSpLocks/>
          </p:cNvCxnSpPr>
          <p:nvPr/>
        </p:nvCxnSpPr>
        <p:spPr>
          <a:xfrm flipH="1">
            <a:off x="7327900" y="5562181"/>
            <a:ext cx="1073087" cy="240236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5613400" y="4867812"/>
            <a:ext cx="4952999" cy="69436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防災工作會報宣導日期須在校長簽核之後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(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最快是當天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)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917700" y="7964550"/>
            <a:ext cx="3238849" cy="51419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>
            <a:stCxn id="7" idx="2"/>
          </p:cNvCxnSpPr>
          <p:nvPr/>
        </p:nvCxnSpPr>
        <p:spPr>
          <a:xfrm flipH="1">
            <a:off x="2813227" y="8478741"/>
            <a:ext cx="723898" cy="61666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241300" y="9095928"/>
            <a:ext cx="4173312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需重新核章並填寫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114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年度編修日期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2888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16E87C7-1903-FE4B-1B11-00B3BE6A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34408" y="5387381"/>
            <a:ext cx="4048718" cy="3504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542133" y="5717730"/>
            <a:ext cx="1792274" cy="172148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6426014" y="3372210"/>
            <a:ext cx="2693881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需編修資料章節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2357886" y="3732470"/>
            <a:ext cx="2434823" cy="69983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2367066" y="3111630"/>
            <a:ext cx="2031477" cy="32579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405166" y="5867400"/>
            <a:ext cx="3732477" cy="4867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9" name="直線單箭頭接點 7"/>
          <p:cNvCxnSpPr/>
          <p:nvPr/>
        </p:nvCxnSpPr>
        <p:spPr>
          <a:xfrm flipH="1">
            <a:off x="4848318" y="3642025"/>
            <a:ext cx="1534808" cy="48547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7"/>
          <p:cNvCxnSpPr/>
          <p:nvPr/>
        </p:nvCxnSpPr>
        <p:spPr>
          <a:xfrm flipH="1" flipV="1">
            <a:off x="4389887" y="3306539"/>
            <a:ext cx="2027471" cy="13807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7"/>
          <p:cNvCxnSpPr/>
          <p:nvPr/>
        </p:nvCxnSpPr>
        <p:spPr>
          <a:xfrm flipH="1">
            <a:off x="6137644" y="3797730"/>
            <a:ext cx="2535190" cy="238301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0" y="7439214"/>
            <a:ext cx="2693881" cy="100214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1991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報平安留言平台已刪除改為災時約定通訊方式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4261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386CF46-16B5-C371-6717-3E8F616E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41357" y="4660900"/>
            <a:ext cx="4300743" cy="33732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上方原本的圖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3.4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  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1991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報平安平臺</a:t>
            </a:r>
            <a:endParaRPr kumimoji="1" lang="zh-TW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549082" y="4991249"/>
            <a:ext cx="1792274" cy="172148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6949" y="6712733"/>
            <a:ext cx="4196751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圖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3.4   1991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報平安留言平臺已刪除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5880100" y="1574980"/>
            <a:ext cx="2139085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圖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3.1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需做修正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993900" y="3001602"/>
            <a:ext cx="2572357" cy="3638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4203701" y="1961573"/>
            <a:ext cx="1962113" cy="104003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114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A9E1AC7-FF12-94AD-3CD0-F15324FEE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118100" y="5910082"/>
            <a:ext cx="2693881" cy="100214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表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3.1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內之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需補強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修正為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需改善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”,”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補強內容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修正為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改善內容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070100" y="3315648"/>
            <a:ext cx="2363431" cy="24263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7"/>
          <p:cNvCxnSpPr/>
          <p:nvPr/>
        </p:nvCxnSpPr>
        <p:spPr>
          <a:xfrm flipH="1" flipV="1">
            <a:off x="4453205" y="3544630"/>
            <a:ext cx="1534808" cy="237885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6089741" y="1486183"/>
            <a:ext cx="3295559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表</a:t>
            </a:r>
            <a:r>
              <a:rPr kumimoji="1" lang="en-US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2.8.1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內之修正部分文字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2050426" y="3027286"/>
            <a:ext cx="2363431" cy="24263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 flipH="1">
            <a:off x="4051300" y="1987256"/>
            <a:ext cx="1962113" cy="104003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"/>
          <p:cNvSpPr txBox="1">
            <a:spLocks noChangeArrowheads="1"/>
          </p:cNvSpPr>
          <p:nvPr/>
        </p:nvSpPr>
        <p:spPr bwMode="auto">
          <a:xfrm>
            <a:off x="1985957" y="2509942"/>
            <a:ext cx="2368605" cy="24268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5" name="直線單箭頭接點 7"/>
          <p:cNvCxnSpPr/>
          <p:nvPr/>
        </p:nvCxnSpPr>
        <p:spPr>
          <a:xfrm>
            <a:off x="1665777" y="757512"/>
            <a:ext cx="404323" cy="72867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"/>
          <p:cNvSpPr txBox="1">
            <a:spLocks noChangeArrowheads="1"/>
          </p:cNvSpPr>
          <p:nvPr/>
        </p:nvSpPr>
        <p:spPr bwMode="auto">
          <a:xfrm>
            <a:off x="265022" y="370919"/>
            <a:ext cx="2948077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需編修現有資料表件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文字方塊 1"/>
          <p:cNvSpPr txBox="1">
            <a:spLocks noChangeArrowheads="1"/>
          </p:cNvSpPr>
          <p:nvPr/>
        </p:nvSpPr>
        <p:spPr bwMode="auto">
          <a:xfrm>
            <a:off x="2154242" y="1005787"/>
            <a:ext cx="2298964" cy="118184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>
            <a:off x="1125490" y="757512"/>
            <a:ext cx="860467" cy="174975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1"/>
          <p:cNvSpPr txBox="1">
            <a:spLocks noChangeArrowheads="1"/>
          </p:cNvSpPr>
          <p:nvPr/>
        </p:nvSpPr>
        <p:spPr bwMode="auto">
          <a:xfrm>
            <a:off x="2175438" y="2235202"/>
            <a:ext cx="2471931" cy="25869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7" name="文字方塊 1"/>
          <p:cNvSpPr txBox="1">
            <a:spLocks noChangeArrowheads="1"/>
          </p:cNvSpPr>
          <p:nvPr/>
        </p:nvSpPr>
        <p:spPr bwMode="auto">
          <a:xfrm>
            <a:off x="4477942" y="170864"/>
            <a:ext cx="4145383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2.5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內</a:t>
            </a:r>
            <a:r>
              <a:rPr kumimoji="1" lang="zh-TW" altLang="en-US" sz="20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文字說明做部分修正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28" name="直線單箭頭接點 7"/>
          <p:cNvCxnSpPr/>
          <p:nvPr/>
        </p:nvCxnSpPr>
        <p:spPr>
          <a:xfrm flipH="1">
            <a:off x="4753374" y="570974"/>
            <a:ext cx="1279151" cy="168821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1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AB430E2-4081-BDE9-C0AB-3D0330C97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48" y="17272"/>
            <a:ext cx="7537704" cy="106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68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0414F4-3DAD-0451-0ACA-35B51B040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89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1DC6B5B-A5B2-EE97-0934-2E93F40D0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0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4FA0A59-4262-3885-BE30-4E35C4E3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90110" y="-55960"/>
            <a:ext cx="3481477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請填寫學校最新基本資料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030849" y="654158"/>
            <a:ext cx="6592451" cy="46163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3804340" y="192501"/>
            <a:ext cx="1161360" cy="46165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221947" y="9788150"/>
            <a:ext cx="2590800" cy="70788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請填寫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114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年度瀏覽日期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3800328" y="9080500"/>
            <a:ext cx="3298971" cy="82812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9264" tIns="14632" rIns="29264" bIns="14632" numCol="1" anchor="t" anchorCtr="0" compatLnSpc="1">
            <a:prstTxWarp prst="textNoShape">
              <a:avLst/>
            </a:prstTxWarp>
            <a:spAutoFit/>
          </a:bodyPr>
          <a:lstStyle/>
          <a:p>
            <a:pPr defTabSz="29260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57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2812747" y="9494563"/>
            <a:ext cx="958840" cy="41406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138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01183A6-FBFB-BEBA-74F7-43B89C6DC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885696" y="6477668"/>
            <a:ext cx="5585203" cy="304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377358" y="7233460"/>
            <a:ext cx="5712542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請依現況填寫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,,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小學自然教室屬於實驗室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V="1">
            <a:off x="3672758" y="6782468"/>
            <a:ext cx="1078363" cy="45099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60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5144E5B5-B3D0-17E2-15ED-9DF618745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194426" y="5115757"/>
            <a:ext cx="1552074" cy="98410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681813" y="4320006"/>
            <a:ext cx="168202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用途可複選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1459181" y="4699238"/>
            <a:ext cx="904651" cy="41410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2396489" y="1502636"/>
            <a:ext cx="3657600" cy="40011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975226" y="337551"/>
            <a:ext cx="4904874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填表日期請填寫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114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年度    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需逐棟填寫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3032626" y="733770"/>
            <a:ext cx="1028700" cy="7664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2701288" y="2940255"/>
            <a:ext cx="4779012" cy="40011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56511" y="1969474"/>
            <a:ext cx="3589989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填表日期需與附表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1.1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相同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>
            <a:off x="1459181" y="2369584"/>
            <a:ext cx="1242107" cy="57067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4645400" y="8928100"/>
            <a:ext cx="3826729" cy="98410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文字方塊 1"/>
          <p:cNvSpPr txBox="1">
            <a:spLocks noChangeArrowheads="1"/>
          </p:cNvSpPr>
          <p:nvPr/>
        </p:nvSpPr>
        <p:spPr bwMode="auto">
          <a:xfrm>
            <a:off x="1894206" y="10185712"/>
            <a:ext cx="2367291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增加走廊牆位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4" name="直線單箭頭接點 7"/>
          <p:cNvCxnSpPr/>
          <p:nvPr/>
        </p:nvCxnSpPr>
        <p:spPr>
          <a:xfrm flipV="1">
            <a:off x="3077851" y="9418250"/>
            <a:ext cx="1536012" cy="75757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3E247B97-A552-E2BC-1DF2-F089F7FC5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042" y="3407739"/>
            <a:ext cx="6075457" cy="3048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文字方塊 1">
            <a:extLst>
              <a:ext uri="{FF2B5EF4-FFF2-40B4-BE49-F238E27FC236}">
                <a16:creationId xmlns:a16="http://schemas.microsoft.com/office/drawing/2014/main" id="{9C806CF5-C9FA-87D1-5D29-2BA493A4F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878" y="6178932"/>
            <a:ext cx="4581749" cy="400110"/>
          </a:xfrm>
          <a:prstGeom prst="rect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有施作補強工程需填寫驗收合格日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7" name="直線單箭頭接點 7">
            <a:extLst>
              <a:ext uri="{FF2B5EF4-FFF2-40B4-BE49-F238E27FC236}">
                <a16:creationId xmlns:a16="http://schemas.microsoft.com/office/drawing/2014/main" id="{973E5C9D-F999-D1F4-C8A1-3352C77755B4}"/>
              </a:ext>
            </a:extLst>
          </p:cNvPr>
          <p:cNvCxnSpPr>
            <a:cxnSpLocks/>
          </p:cNvCxnSpPr>
          <p:nvPr/>
        </p:nvCxnSpPr>
        <p:spPr>
          <a:xfrm flipH="1" flipV="1">
            <a:off x="6794500" y="3739835"/>
            <a:ext cx="1677629" cy="243909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908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2D28324-3CF4-704B-A0A3-E3B3FCE9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5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352DA10-5065-B476-F99C-21715A84A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189974" y="1498600"/>
            <a:ext cx="5052326" cy="16383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536700" y="215902"/>
            <a:ext cx="25908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可用消防平面圖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3189974" y="594305"/>
            <a:ext cx="937526" cy="90429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501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AC85CF9-6834-0EDA-2433-D916E8EC1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603375" y="1093611"/>
            <a:ext cx="7181850" cy="914857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850900" y="165100"/>
            <a:ext cx="35052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請</a:t>
            </a:r>
            <a:r>
              <a:rPr kumimoji="1" lang="zh-TW" altLang="en-US" sz="2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依項目逐一編號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2603500" y="613045"/>
            <a:ext cx="381000" cy="47607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4051300" y="689007"/>
            <a:ext cx="2286000" cy="40011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6337300" y="175281"/>
            <a:ext cx="35052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學校有廚房者須填寫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/>
          <p:cNvCxnSpPr/>
          <p:nvPr/>
        </p:nvCxnSpPr>
        <p:spPr>
          <a:xfrm flipH="1">
            <a:off x="6337300" y="637553"/>
            <a:ext cx="1066800" cy="25983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239AB886-234A-1BCD-3D3F-50E652F3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5327590"/>
            <a:ext cx="2362200" cy="40011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為內裝照片 非外觀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7">
            <a:extLst>
              <a:ext uri="{FF2B5EF4-FFF2-40B4-BE49-F238E27FC236}">
                <a16:creationId xmlns:a16="http://schemas.microsoft.com/office/drawing/2014/main" id="{6F75E32B-5F71-4C2C-9348-59D670C7BA75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337300" y="5727700"/>
            <a:ext cx="876300" cy="5334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374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2456E9D-1BD7-DB6D-4951-3A3BB2131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ADA4089-BE87-9C04-AEDE-1D5B5717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974" y="1498600"/>
            <a:ext cx="4747526" cy="37719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85DE3F19-A4A5-8691-68D6-7B17B122C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215902"/>
            <a:ext cx="25908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可用消防平面圖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>
            <a:extLst>
              <a:ext uri="{FF2B5EF4-FFF2-40B4-BE49-F238E27FC236}">
                <a16:creationId xmlns:a16="http://schemas.microsoft.com/office/drawing/2014/main" id="{DB7D56E1-0024-6CCD-5FFE-9355D8E3B694}"/>
              </a:ext>
            </a:extLst>
          </p:cNvPr>
          <p:cNvCxnSpPr/>
          <p:nvPr/>
        </p:nvCxnSpPr>
        <p:spPr>
          <a:xfrm>
            <a:off x="3189974" y="594305"/>
            <a:ext cx="937526" cy="90429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>
            <a:extLst>
              <a:ext uri="{FF2B5EF4-FFF2-40B4-BE49-F238E27FC236}">
                <a16:creationId xmlns:a16="http://schemas.microsoft.com/office/drawing/2014/main" id="{17EF3382-C9C8-69BF-DE51-6A03D789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42" y="3746500"/>
            <a:ext cx="1630358" cy="52690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C97A5640-291F-BE68-47F7-9721312BC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7067082"/>
            <a:ext cx="4267200" cy="46166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須將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滅火器位置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標示上去</a:t>
            </a:r>
            <a:endParaRPr kumimoji="1" lang="zh-TW" altLang="zh-TW" sz="24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47815633-8362-A3E9-9474-73F4DCA8C97F}"/>
              </a:ext>
            </a:extLst>
          </p:cNvPr>
          <p:cNvCxnSpPr/>
          <p:nvPr/>
        </p:nvCxnSpPr>
        <p:spPr>
          <a:xfrm flipV="1">
            <a:off x="6215885" y="4288133"/>
            <a:ext cx="1103667" cy="276316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>
            <a:extLst>
              <a:ext uri="{FF2B5EF4-FFF2-40B4-BE49-F238E27FC236}">
                <a16:creationId xmlns:a16="http://schemas.microsoft.com/office/drawing/2014/main" id="{2ED8341C-E3EC-A324-89E0-6CF4757A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305" y="2391956"/>
            <a:ext cx="1858958" cy="72801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D765D02B-BC71-3BF6-DD8D-733D203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45" y="5627125"/>
            <a:ext cx="4267200" cy="83099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須將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廚房內各項設施</a:t>
            </a:r>
            <a:r>
              <a:rPr kumimoji="1" lang="zh-TW" altLang="en-US" sz="24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及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設備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標示出來</a:t>
            </a:r>
            <a:endParaRPr kumimoji="1" lang="zh-TW" altLang="zh-TW" sz="24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0B39DE1-49BC-6098-EE22-7626A56A1516}"/>
              </a:ext>
            </a:extLst>
          </p:cNvPr>
          <p:cNvCxnSpPr>
            <a:cxnSpLocks/>
          </p:cNvCxnSpPr>
          <p:nvPr/>
        </p:nvCxnSpPr>
        <p:spPr>
          <a:xfrm flipV="1">
            <a:off x="2213130" y="3142194"/>
            <a:ext cx="3088918" cy="248493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001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7E373D5-26CF-B343-73A0-631FDC3E1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850900" y="73660"/>
            <a:ext cx="35052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請</a:t>
            </a:r>
            <a:r>
              <a:rPr kumimoji="1" lang="zh-TW" altLang="en-US" sz="2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依項目逐一編號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2232249" y="452892"/>
            <a:ext cx="676051" cy="51374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975100" y="645358"/>
            <a:ext cx="2607222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6261100" y="73660"/>
            <a:ext cx="35052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學校有實驗教室者須填寫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6"/>
          <p:cNvCxnSpPr>
            <a:endCxn id="5" idx="3"/>
          </p:cNvCxnSpPr>
          <p:nvPr/>
        </p:nvCxnSpPr>
        <p:spPr>
          <a:xfrm flipH="1">
            <a:off x="6582322" y="452892"/>
            <a:ext cx="1060128" cy="392521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993900" y="966632"/>
            <a:ext cx="6934200" cy="76414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6341280" y="6156702"/>
            <a:ext cx="1630358" cy="52690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4326128" y="9477285"/>
            <a:ext cx="2367291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增加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不適用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選項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 flipV="1">
            <a:off x="6067139" y="6698335"/>
            <a:ext cx="1103667" cy="276316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5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BCD101-DCD7-92B2-1545-73BF178D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33" b="17062"/>
          <a:stretch/>
        </p:blipFill>
        <p:spPr>
          <a:xfrm>
            <a:off x="241300" y="586581"/>
            <a:ext cx="10245432" cy="9560719"/>
          </a:xfrm>
          <a:prstGeom prst="rect">
            <a:avLst/>
          </a:prstGeom>
        </p:spPr>
      </p:pic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231900" y="3898900"/>
            <a:ext cx="1752600" cy="457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269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8F210F7-FD2B-499F-F806-33352393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3E820987-DD91-45CE-4E10-FB20BEB0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739" y="7601619"/>
            <a:ext cx="1048369" cy="55944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3E91D79E-8E4E-D0DB-3AB2-DF8BA93F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9903119"/>
            <a:ext cx="4267200" cy="46166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須將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滅火器位置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標示上去</a:t>
            </a:r>
            <a:endParaRPr kumimoji="1" lang="zh-TW" altLang="zh-TW" sz="24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1C84D30-0E62-12D1-FE66-8CB9259E7B0D}"/>
              </a:ext>
            </a:extLst>
          </p:cNvPr>
          <p:cNvCxnSpPr>
            <a:cxnSpLocks/>
          </p:cNvCxnSpPr>
          <p:nvPr/>
        </p:nvCxnSpPr>
        <p:spPr>
          <a:xfrm flipV="1">
            <a:off x="6718298" y="8202012"/>
            <a:ext cx="494067" cy="170110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B85CC332-5C6F-FB32-7D90-F2D3FD91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5723761"/>
            <a:ext cx="3923065" cy="141619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1">
            <a:extLst>
              <a:ext uri="{FF2B5EF4-FFF2-40B4-BE49-F238E27FC236}">
                <a16:creationId xmlns:a16="http://schemas.microsoft.com/office/drawing/2014/main" id="{D0053AD7-47D9-4DE7-6BBB-8F4B5613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2253511"/>
            <a:ext cx="4267200" cy="83099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須將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實驗室內各項設施</a:t>
            </a:r>
            <a:r>
              <a: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”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標示出來</a:t>
            </a:r>
            <a:endParaRPr kumimoji="1" lang="zh-TW" altLang="zh-TW" sz="24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FEF5F90-C4EE-3832-1809-D075AC2BC572}"/>
              </a:ext>
            </a:extLst>
          </p:cNvPr>
          <p:cNvCxnSpPr>
            <a:cxnSpLocks/>
          </p:cNvCxnSpPr>
          <p:nvPr/>
        </p:nvCxnSpPr>
        <p:spPr>
          <a:xfrm>
            <a:off x="1917700" y="3084508"/>
            <a:ext cx="2895600" cy="263925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B0697B-E1DD-8663-8295-521035EAF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900" y="1079500"/>
            <a:ext cx="2362200" cy="40011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為內裝照片 非外觀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>
            <a:extLst>
              <a:ext uri="{FF2B5EF4-FFF2-40B4-BE49-F238E27FC236}">
                <a16:creationId xmlns:a16="http://schemas.microsoft.com/office/drawing/2014/main" id="{CD24CCF6-2B5C-DBB8-ADF5-36E15AEC525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708900" y="1479610"/>
            <a:ext cx="1181100" cy="7739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66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5BEF4A-B4E1-9C9A-336B-C68452026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8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5362812-D059-E350-CDA7-90E37394E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10693400" cy="812417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4294956" y="1604668"/>
            <a:ext cx="2423343" cy="52584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048917" y="482969"/>
            <a:ext cx="4145383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2.5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內</a:t>
            </a:r>
            <a:r>
              <a:rPr kumimoji="1" lang="zh-TW" altLang="en-US" sz="20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文字說明做部分修正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2603500" y="883079"/>
            <a:ext cx="1691456" cy="66087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98F3FA-6DCF-507E-96E4-79B28F6A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8318500"/>
            <a:ext cx="7411358" cy="2246769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部分單位已改制，請修正相關中央目的事業主管機關名稱，如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環保署→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環境部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農委會水土保持局→</a:t>
            </a:r>
            <a:r>
              <a:rPr kumimoji="1" lang="zh-TW" altLang="en-US" sz="2000" b="1" dirty="0">
                <a:solidFill>
                  <a:srgbClr val="006600"/>
                </a:solidFill>
                <a:latin typeface="Arial" pitchFamily="34" charset="0"/>
                <a:ea typeface="新細明體" pitchFamily="18" charset="-120"/>
              </a:rPr>
              <a:t>農業部農村發展及水土保持署</a:t>
            </a:r>
            <a:endParaRPr kumimoji="1" lang="en-US" altLang="zh-TW" sz="2000" b="1" dirty="0">
              <a:solidFill>
                <a:srgbClr val="006600"/>
              </a:solidFill>
              <a:latin typeface="Arial" pitchFamily="34" charset="0"/>
              <a:ea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交通部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中央氣象局→</a:t>
            </a:r>
            <a:r>
              <a:rPr kumimoji="1" lang="zh-TW" altLang="en-US" sz="2000" b="1" dirty="0">
                <a:solidFill>
                  <a:srgbClr val="006600"/>
                </a:solidFill>
                <a:latin typeface="Arial" pitchFamily="34" charset="0"/>
                <a:ea typeface="新細明體" pitchFamily="18" charset="-120"/>
              </a:rPr>
              <a:t>交通部中央氣象署</a:t>
            </a:r>
            <a:endParaRPr kumimoji="1" lang="en-US" altLang="zh-TW" sz="2000" b="1" dirty="0">
              <a:solidFill>
                <a:srgbClr val="006600"/>
              </a:solidFill>
              <a:latin typeface="Arial" pitchFamily="34" charset="0"/>
              <a:ea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經濟部中央地質調查所→</a:t>
            </a:r>
            <a:r>
              <a:rPr kumimoji="1" lang="zh-TW" altLang="en-US" sz="2000" b="1" dirty="0">
                <a:solidFill>
                  <a:srgbClr val="006600"/>
                </a:solidFill>
                <a:latin typeface="Arial" pitchFamily="34" charset="0"/>
                <a:ea typeface="新細明體" pitchFamily="18" charset="-120"/>
              </a:rPr>
              <a:t>經濟部地質調查及礦業管理中心</a:t>
            </a:r>
            <a:endParaRPr kumimoji="1" lang="en-US" altLang="zh-TW" sz="2000" b="1" dirty="0">
              <a:solidFill>
                <a:srgbClr val="006600"/>
              </a:solidFill>
              <a:latin typeface="Arial" pitchFamily="34" charset="0"/>
              <a:ea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行政院原子能委員會→</a:t>
            </a:r>
            <a:r>
              <a:rPr kumimoji="1" lang="zh-TW" altLang="en-US" sz="2000" b="1" dirty="0">
                <a:solidFill>
                  <a:srgbClr val="006600"/>
                </a:solidFill>
                <a:latin typeface="Arial" pitchFamily="34" charset="0"/>
                <a:ea typeface="新細明體" pitchFamily="18" charset="-120"/>
              </a:rPr>
              <a:t>核能安全委員會</a:t>
            </a:r>
            <a:endParaRPr kumimoji="1" lang="en-US" altLang="zh-TW" sz="2000" b="1" dirty="0">
              <a:solidFill>
                <a:srgbClr val="006600"/>
              </a:solidFill>
              <a:latin typeface="Arial" pitchFamily="34" charset="0"/>
              <a:ea typeface="新細明體" pitchFamily="18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000" b="1" dirty="0">
                <a:solidFill>
                  <a:srgbClr val="0000CC"/>
                </a:solidFill>
                <a:latin typeface="Arial" pitchFamily="34" charset="0"/>
                <a:ea typeface="新細明體" pitchFamily="18" charset="-120"/>
              </a:rPr>
              <a:t>…</a:t>
            </a:r>
            <a:endParaRPr kumimoji="1" lang="zh-TW" altLang="zh-TW" sz="2000" b="1" dirty="0">
              <a:solidFill>
                <a:srgbClr val="0000CC"/>
              </a:solidFill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7" name="直線單箭頭接點 7">
            <a:extLst>
              <a:ext uri="{FF2B5EF4-FFF2-40B4-BE49-F238E27FC236}">
                <a16:creationId xmlns:a16="http://schemas.microsoft.com/office/drawing/2014/main" id="{7858B835-F961-CA99-DFB0-43E6265B7458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2090058" y="7785101"/>
            <a:ext cx="665842" cy="165678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0294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6602CB-5661-96BA-3FE9-1A4205B59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928"/>
            <a:ext cx="10693400" cy="75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78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AD832E1-E931-325C-09D7-88A94654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10693400" cy="7561544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670300" y="7327900"/>
            <a:ext cx="3657600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374900" y="8640676"/>
            <a:ext cx="25908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請更新瀏覽日期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V="1">
            <a:off x="3887337" y="7728010"/>
            <a:ext cx="776258" cy="91266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0981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23B811D6-5C5C-DE72-0FEB-B41876D5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256"/>
          <a:stretch/>
        </p:blipFill>
        <p:spPr>
          <a:xfrm>
            <a:off x="1565928" y="165100"/>
            <a:ext cx="7561544" cy="102870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146300" y="713045"/>
            <a:ext cx="6400800" cy="39535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23781" y="79011"/>
            <a:ext cx="6045982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利用防災教育資訊網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GIS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圖臺查詢之潛勢圖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cxnSpLocks/>
            <a:stCxn id="4" idx="2"/>
          </p:cNvCxnSpPr>
          <p:nvPr/>
        </p:nvCxnSpPr>
        <p:spPr>
          <a:xfrm>
            <a:off x="3046772" y="479121"/>
            <a:ext cx="855547" cy="219379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890546" y="4870390"/>
            <a:ext cx="2980154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0" y="5937190"/>
            <a:ext cx="33655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請填寫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114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年度查閱日期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2523825" y="5194300"/>
            <a:ext cx="1378494" cy="72473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3668052" y="9442390"/>
            <a:ext cx="3355048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9"/>
          <p:cNvCxnSpPr>
            <a:cxnSpLocks/>
          </p:cNvCxnSpPr>
          <p:nvPr/>
        </p:nvCxnSpPr>
        <p:spPr>
          <a:xfrm>
            <a:off x="2755844" y="6337300"/>
            <a:ext cx="1600256" cy="30480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">
            <a:extLst>
              <a:ext uri="{FF2B5EF4-FFF2-40B4-BE49-F238E27FC236}">
                <a16:creationId xmlns:a16="http://schemas.microsoft.com/office/drawing/2014/main" id="{61692A08-EFBB-4D1A-791E-B81BE315E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0" y="2283768"/>
            <a:ext cx="1524000" cy="224676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請注意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地震災害潛勢圖應顯示出學校與鄰近斷「層」的相對位置和距離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A8196D7-55F7-8E25-ED70-B0764A040C9A}"/>
              </a:ext>
            </a:extLst>
          </p:cNvPr>
          <p:cNvCxnSpPr/>
          <p:nvPr/>
        </p:nvCxnSpPr>
        <p:spPr>
          <a:xfrm flipH="1" flipV="1">
            <a:off x="8520292" y="1693710"/>
            <a:ext cx="1160744" cy="575514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6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A48C8FF-AC6B-A6CC-DFA7-46680ED82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822699" y="633630"/>
            <a:ext cx="3846619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0" y="2908300"/>
            <a:ext cx="4356100" cy="70788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請確實填寫最近五年校園災害事件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有無災損接需填寫災害事件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stCxn id="4" idx="0"/>
          </p:cNvCxnSpPr>
          <p:nvPr/>
        </p:nvCxnSpPr>
        <p:spPr>
          <a:xfrm flipV="1">
            <a:off x="2178050" y="1033740"/>
            <a:ext cx="2711450" cy="187456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45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2AFC9D-A2A0-2FC7-1214-39188301A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00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31B3AD3-A62B-20D0-937E-5F7C7D202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4584700" y="779026"/>
            <a:ext cx="3657600" cy="243407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3213100" y="168671"/>
            <a:ext cx="33528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依學校編制填寫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4786530" y="560531"/>
            <a:ext cx="623528" cy="218495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973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6F58D0C-7763-BB65-4D2F-87B2888E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4508500" y="2222500"/>
            <a:ext cx="4038600" cy="52584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917699" y="241300"/>
            <a:ext cx="6253211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2.7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內</a:t>
            </a:r>
            <a:r>
              <a:rPr kumimoji="1" lang="zh-TW" altLang="en-US" sz="20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文字說明做部分修正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6184900" y="648014"/>
            <a:ext cx="1371600" cy="157448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27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41D1039-29D3-17D0-6F05-6B2DA93FB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10693400" cy="102108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704715" y="2562603"/>
            <a:ext cx="1308985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請按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登入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>
            <a:cxnSpLocks/>
          </p:cNvCxnSpPr>
          <p:nvPr/>
        </p:nvCxnSpPr>
        <p:spPr>
          <a:xfrm flipV="1">
            <a:off x="8013700" y="1612900"/>
            <a:ext cx="1885346" cy="11430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9953323" y="1418683"/>
            <a:ext cx="685800" cy="62150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79982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5028D03-92F5-0515-0212-BF70830F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265354" y="5739791"/>
            <a:ext cx="2434145" cy="46907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008715" y="9958343"/>
            <a:ext cx="6253211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表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2.8.1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內</a:t>
            </a:r>
            <a:r>
              <a:rPr kumimoji="1" lang="zh-TW" altLang="en-US" sz="20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文字說明做部分修正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cxnSpLocks/>
          </p:cNvCxnSpPr>
          <p:nvPr/>
        </p:nvCxnSpPr>
        <p:spPr>
          <a:xfrm flipV="1">
            <a:off x="4877454" y="6172273"/>
            <a:ext cx="1917046" cy="377853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385842" y="1601031"/>
            <a:ext cx="3988541" cy="46907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392611" y="125220"/>
            <a:ext cx="9017074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請確實填寫手機號碼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並將家長會長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愛心志工或守望相助隊等列入編組中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7"/>
          <p:cNvCxnSpPr/>
          <p:nvPr/>
        </p:nvCxnSpPr>
        <p:spPr>
          <a:xfrm>
            <a:off x="1805971" y="535002"/>
            <a:ext cx="2329350" cy="106602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4316317" y="653398"/>
            <a:ext cx="2209800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8879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FBAC69B-3E7D-B402-CD55-3F60CE71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032500" y="3213100"/>
            <a:ext cx="2667000" cy="52584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2199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FBE4F3-6CFD-49D3-98EB-FE3A5CD5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489700" y="9080500"/>
            <a:ext cx="1219200" cy="381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9621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2FAFCE-66D6-31AD-F30C-0847E8984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8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4089DA4-AD48-CE5A-A3F0-6EEAC9360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4203700" y="5727700"/>
            <a:ext cx="2133599" cy="52584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7480299" y="3365500"/>
            <a:ext cx="2438401" cy="70788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圖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3.1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內</a:t>
            </a:r>
            <a:r>
              <a:rPr kumimoji="1" lang="zh-TW" altLang="en-US" sz="2000" b="1" dirty="0">
                <a:solidFill>
                  <a:srgbClr val="FF00FF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文字說明做部分修正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>
            <a:off x="6337299" y="4073386"/>
            <a:ext cx="1752601" cy="165431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3708401" y="3547538"/>
            <a:ext cx="3238499" cy="52584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5651500" y="7448538"/>
            <a:ext cx="2971800" cy="45932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392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CDD5C8E-96A9-2047-0168-6FDC3A12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07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E4006CA-517C-2E92-05EC-4A7CA8D44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827171" y="920058"/>
            <a:ext cx="7039058" cy="521979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231900" y="177802"/>
            <a:ext cx="41148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請使用最新版防災地圖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cxnSpLocks/>
          </p:cNvCxnSpPr>
          <p:nvPr/>
        </p:nvCxnSpPr>
        <p:spPr>
          <a:xfrm>
            <a:off x="3517900" y="577912"/>
            <a:ext cx="609600" cy="34214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7197108" y="4135460"/>
            <a:ext cx="1295400" cy="106165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4660900" y="7023100"/>
            <a:ext cx="57912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已改為各種 災害避難原則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並刪除樓梯疏散標示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6413500" y="5232401"/>
            <a:ext cx="1022964" cy="1790699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8989686" y="143657"/>
            <a:ext cx="1600201" cy="1015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原本的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1991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報平安專線刪除</a:t>
            </a:r>
            <a:endParaRPr kumimoji="1" lang="zh-TW" altLang="zh-TW" sz="2000" b="1" dirty="0">
              <a:solidFill>
                <a:srgbClr val="FF00FF"/>
              </a:solidFill>
              <a:latin typeface="Arial" pitchFamily="34" charset="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 flipH="1">
            <a:off x="8260674" y="1174166"/>
            <a:ext cx="866798" cy="15240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"/>
          <p:cNvSpPr txBox="1">
            <a:spLocks noChangeArrowheads="1"/>
          </p:cNvSpPr>
          <p:nvPr/>
        </p:nvSpPr>
        <p:spPr bwMode="auto">
          <a:xfrm>
            <a:off x="8804358" y="3482410"/>
            <a:ext cx="1889042" cy="3170099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請將學校災時聯繫方式</a:t>
            </a:r>
            <a:r>
              <a:rPr kumimoji="1" lang="zh-TW" altLang="en-US" sz="2000" b="1" dirty="0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可能管道填入，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如電話、官網、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FB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粉絲專頁、</a:t>
            </a:r>
            <a:r>
              <a:rPr kumimoji="1" lang="en-US" altLang="zh-TW" sz="2000" b="1" dirty="0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APP(School+</a:t>
            </a:r>
            <a:r>
              <a:rPr kumimoji="1" lang="zh-TW" altLang="en-US" sz="2000" b="1" dirty="0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、</a:t>
            </a:r>
            <a:r>
              <a:rPr kumimoji="1" lang="en-US" altLang="zh-TW" sz="2000" b="1" dirty="0" err="1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Classting</a:t>
            </a:r>
            <a:r>
              <a:rPr kumimoji="1" lang="en-US" altLang="zh-TW" sz="2000" b="1" dirty="0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...)</a:t>
            </a:r>
            <a:r>
              <a:rPr kumimoji="1" lang="zh-TW" altLang="en-US" sz="2000" b="1" dirty="0">
                <a:solidFill>
                  <a:srgbClr val="FF0000"/>
                </a:solidFill>
                <a:latin typeface="Arial" pitchFamily="34" charset="0"/>
                <a:cs typeface="新細明體" pitchFamily="18" charset="-120"/>
              </a:rPr>
              <a:t>、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客製化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APP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或各班班群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LINE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等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5" name="直線單箭頭接點 7"/>
          <p:cNvCxnSpPr>
            <a:cxnSpLocks/>
          </p:cNvCxnSpPr>
          <p:nvPr/>
        </p:nvCxnSpPr>
        <p:spPr>
          <a:xfrm flipH="1" flipV="1">
            <a:off x="8166100" y="2745509"/>
            <a:ext cx="1324058" cy="736901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">
            <a:extLst>
              <a:ext uri="{FF2B5EF4-FFF2-40B4-BE49-F238E27FC236}">
                <a16:creationId xmlns:a16="http://schemas.microsoft.com/office/drawing/2014/main" id="{D659DE64-43B1-3CA5-AE67-B741BD19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353" y="154526"/>
            <a:ext cx="1723659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請更新日期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8" name="直線單箭頭接點 7">
            <a:extLst>
              <a:ext uri="{FF2B5EF4-FFF2-40B4-BE49-F238E27FC236}">
                <a16:creationId xmlns:a16="http://schemas.microsoft.com/office/drawing/2014/main" id="{2B85A798-A496-897B-06E2-4D8D4967B42B}"/>
              </a:ext>
            </a:extLst>
          </p:cNvPr>
          <p:cNvCxnSpPr>
            <a:cxnSpLocks/>
          </p:cNvCxnSpPr>
          <p:nvPr/>
        </p:nvCxnSpPr>
        <p:spPr>
          <a:xfrm>
            <a:off x="7143142" y="546100"/>
            <a:ext cx="718158" cy="40011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">
            <a:extLst>
              <a:ext uri="{FF2B5EF4-FFF2-40B4-BE49-F238E27FC236}">
                <a16:creationId xmlns:a16="http://schemas.microsoft.com/office/drawing/2014/main" id="{378BD58B-EB17-9306-ED8E-9B9BD1C2D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270" y="1011426"/>
            <a:ext cx="785173" cy="4264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85835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525A105-687B-148E-7EE6-BEC50F1CE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070100" y="546100"/>
            <a:ext cx="6629400" cy="1752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8089901" y="3887857"/>
            <a:ext cx="26035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3.2.3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須整段作修正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 flipV="1">
            <a:off x="7480301" y="2266122"/>
            <a:ext cx="1281100" cy="162173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CDABD292-D823-0D48-CAB0-37B770F2E099}"/>
              </a:ext>
            </a:extLst>
          </p:cNvPr>
          <p:cNvSpPr txBox="1"/>
          <p:nvPr/>
        </p:nvSpPr>
        <p:spPr>
          <a:xfrm>
            <a:off x="5326922" y="4510891"/>
            <a:ext cx="5366478" cy="1323439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</a:rPr>
              <a:t>建請因應地震當下狀況區分為</a:t>
            </a:r>
            <a:r>
              <a:rPr lang="zh-TW" altLang="en-US" dirty="0"/>
              <a:t>有電</a:t>
            </a:r>
            <a:r>
              <a:rPr lang="en-US" altLang="zh-TW" dirty="0"/>
              <a:t>(</a:t>
            </a:r>
            <a:r>
              <a:rPr lang="zh-TW" altLang="en-US" dirty="0"/>
              <a:t>網路通暢</a:t>
            </a:r>
            <a:r>
              <a:rPr lang="en-US" altLang="zh-TW" dirty="0"/>
              <a:t>)</a:t>
            </a:r>
            <a:r>
              <a:rPr lang="zh-TW" altLang="en-US" dirty="0">
                <a:solidFill>
                  <a:schemeClr val="tx1"/>
                </a:solidFill>
              </a:rPr>
              <a:t>及</a:t>
            </a:r>
            <a:r>
              <a:rPr lang="zh-TW" altLang="en-US" dirty="0"/>
              <a:t>電力中斷</a:t>
            </a:r>
            <a:r>
              <a:rPr lang="zh-TW" altLang="en-US" dirty="0">
                <a:solidFill>
                  <a:schemeClr val="tx1"/>
                </a:solidFill>
              </a:rPr>
              <a:t>情境，思考採用何種方式與家長聯繫，包括學校官網、</a:t>
            </a:r>
            <a:r>
              <a:rPr lang="en-US" altLang="zh-TW" dirty="0">
                <a:solidFill>
                  <a:schemeClr val="tx1"/>
                </a:solidFill>
              </a:rPr>
              <a:t>FB</a:t>
            </a:r>
            <a:r>
              <a:rPr lang="zh-TW" altLang="en-US" dirty="0">
                <a:solidFill>
                  <a:schemeClr val="tx1"/>
                </a:solidFill>
              </a:rPr>
              <a:t>粉絲專頁、</a:t>
            </a:r>
            <a:r>
              <a:rPr lang="en-US" altLang="zh-TW" dirty="0">
                <a:solidFill>
                  <a:schemeClr val="tx1"/>
                </a:solidFill>
              </a:rPr>
              <a:t>APP</a:t>
            </a:r>
            <a:r>
              <a:rPr lang="zh-TW" altLang="en-US" dirty="0">
                <a:solidFill>
                  <a:schemeClr val="tx1"/>
                </a:solidFill>
              </a:rPr>
              <a:t>或各班班群</a:t>
            </a:r>
            <a:r>
              <a:rPr lang="en-US" altLang="zh-TW" dirty="0">
                <a:solidFill>
                  <a:schemeClr val="tx1"/>
                </a:solidFill>
              </a:rPr>
              <a:t>LINE</a:t>
            </a:r>
            <a:r>
              <a:rPr lang="zh-TW" altLang="en-US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rgbClr val="006600"/>
                </a:solidFill>
              </a:rPr>
              <a:t>簡訊</a:t>
            </a:r>
          </a:p>
        </p:txBody>
      </p:sp>
    </p:spTree>
    <p:extLst>
      <p:ext uri="{BB962C8B-B14F-4D97-AF65-F5344CB8AC3E}">
        <p14:creationId xmlns:p14="http://schemas.microsoft.com/office/powerpoint/2010/main" val="15910758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24789A7-E74A-8BA3-A54A-B23DBE895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208386" y="1471803"/>
            <a:ext cx="1881514" cy="7231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8089901" y="3491303"/>
            <a:ext cx="2603500" cy="101566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36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 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表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3.1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內之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需補強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修正為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需改善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”,”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補強內容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修正為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r>
              <a:rPr kumimoji="1" lang="zh-TW" altLang="en-US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改善內容</a:t>
            </a:r>
            <a:r>
              <a:rPr kumimoji="1" lang="en-US" altLang="zh-TW" sz="2000" b="1" dirty="0">
                <a:solidFill>
                  <a:srgbClr val="FF00FF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”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cxnSpLocks/>
          </p:cNvCxnSpPr>
          <p:nvPr/>
        </p:nvCxnSpPr>
        <p:spPr>
          <a:xfrm flipH="1" flipV="1">
            <a:off x="7968136" y="2194947"/>
            <a:ext cx="1402865" cy="129635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927497" y="647323"/>
            <a:ext cx="2867004" cy="35597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231900" y="104650"/>
            <a:ext cx="6858000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請 依學校實際狀況確實填寫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，需改善再另行編列經費購買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3046772" y="483053"/>
            <a:ext cx="880725" cy="36784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422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721BA7D-3AF0-B001-5C44-62AD2664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b="2096"/>
          <a:stretch/>
        </p:blipFill>
        <p:spPr>
          <a:xfrm>
            <a:off x="1565928" y="88900"/>
            <a:ext cx="7561544" cy="106045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298700" y="8197128"/>
            <a:ext cx="5905500" cy="57408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917700" y="9546420"/>
            <a:ext cx="3872753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需填寫檢核日期並核章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>
            <a:cxnSpLocks/>
          </p:cNvCxnSpPr>
          <p:nvPr/>
        </p:nvCxnSpPr>
        <p:spPr>
          <a:xfrm flipV="1">
            <a:off x="3854076" y="8771210"/>
            <a:ext cx="883024" cy="77521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415B6793-911E-4AE0-08BD-BE6948B2F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7717415"/>
            <a:ext cx="5638800" cy="40011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1">
            <a:extLst>
              <a:ext uri="{FF2B5EF4-FFF2-40B4-BE49-F238E27FC236}">
                <a16:creationId xmlns:a16="http://schemas.microsoft.com/office/drawing/2014/main" id="{C42B4D0A-53BF-0342-243E-2558064F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41" y="6157480"/>
            <a:ext cx="2269659" cy="40011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請增加防災背包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0" name="直線單箭頭接點 7">
            <a:extLst>
              <a:ext uri="{FF2B5EF4-FFF2-40B4-BE49-F238E27FC236}">
                <a16:creationId xmlns:a16="http://schemas.microsoft.com/office/drawing/2014/main" id="{F2FC850A-7B1D-C771-10D0-043BCC6752D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278171" y="6557590"/>
            <a:ext cx="1706329" cy="1159825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97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5CBE26-87EB-FFE0-2E0E-AA74D95F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10693400" cy="98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23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2C8E4A32-A477-2E6D-7219-79582637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054333" y="3425432"/>
            <a:ext cx="6780216" cy="415001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7626000" y="2454019"/>
            <a:ext cx="3004207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主要主管機關皆相同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>
            <a:off x="7601293" y="2897143"/>
            <a:ext cx="1233256" cy="5334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2054333" y="7766110"/>
            <a:ext cx="6568967" cy="207638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262507" y="1349514"/>
            <a:ext cx="3310383" cy="40011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依學校所在位置確實填寫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1380707" y="1762977"/>
            <a:ext cx="822409" cy="992923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7"/>
          <p:cNvCxnSpPr/>
          <p:nvPr/>
        </p:nvCxnSpPr>
        <p:spPr>
          <a:xfrm>
            <a:off x="826968" y="1762977"/>
            <a:ext cx="1227365" cy="7165123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756285" y="2839766"/>
            <a:ext cx="5158846" cy="4001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77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6D366F-509A-4E3B-3208-9CE7E7858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7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A1308B6-D517-5144-AC1A-03C63FD5A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01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B1775E-B2CA-4EB3-872F-7BED6A25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03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A16AC1E-124A-6EA1-B58D-696106C1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3213100" y="8242300"/>
            <a:ext cx="2133599" cy="187214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>
            <a:off x="5346700" y="8470900"/>
            <a:ext cx="2597150" cy="9144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7404100" y="8042245"/>
            <a:ext cx="19812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4990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E1E3C82-E99B-7D34-A556-5AEB867D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5041900" y="2451100"/>
            <a:ext cx="2895600" cy="1905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>
            <a:off x="7937500" y="2070100"/>
            <a:ext cx="990600" cy="8382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8678016" y="1669990"/>
            <a:ext cx="19812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12804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DFD0B1A-0394-5106-2362-9A976A9E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5033520" y="3822700"/>
            <a:ext cx="3581400" cy="6477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8614920" y="1850938"/>
            <a:ext cx="19812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>
            <a:off x="8614920" y="2282411"/>
            <a:ext cx="1227580" cy="154028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8858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CD92ECD-FB2C-9F0D-D260-C6E94EA6E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4889500" y="393700"/>
            <a:ext cx="3810000" cy="6934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H="1" flipV="1">
            <a:off x="8712200" y="2070100"/>
            <a:ext cx="1281100" cy="162173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8928100" y="3691835"/>
            <a:ext cx="1765300" cy="40011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部分修正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05628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36C2E1B-7610-07A0-770B-0AD18CD63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3C80041-8617-A853-8391-0CD584B2FBDA}"/>
              </a:ext>
            </a:extLst>
          </p:cNvPr>
          <p:cNvSpPr txBox="1"/>
          <p:nvPr/>
        </p:nvSpPr>
        <p:spPr>
          <a:xfrm>
            <a:off x="3213100" y="9385300"/>
            <a:ext cx="6324600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000" b="1" i="0" u="none" strike="noStrike" cap="none" normalizeH="0" baseline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</a:lstStyle>
          <a:p>
            <a:r>
              <a:rPr lang="zh-TW" altLang="zh-TW" dirty="0">
                <a:solidFill>
                  <a:srgbClr val="FF00FF"/>
                </a:solidFill>
              </a:rPr>
              <a:t>表</a:t>
            </a:r>
            <a:r>
              <a:rPr lang="en-US" altLang="zh-TW" dirty="0">
                <a:solidFill>
                  <a:srgbClr val="FF00FF"/>
                </a:solidFill>
              </a:rPr>
              <a:t>3.2</a:t>
            </a:r>
            <a:r>
              <a:rPr lang="zh-TW" altLang="zh-TW" dirty="0">
                <a:solidFill>
                  <a:srgbClr val="FF00FF"/>
                </a:solidFill>
              </a:rPr>
              <a:t>支援單位聯絡清冊、圖</a:t>
            </a:r>
            <a:r>
              <a:rPr lang="en-US" altLang="zh-TW" dirty="0">
                <a:solidFill>
                  <a:srgbClr val="FF00FF"/>
                </a:solidFill>
              </a:rPr>
              <a:t>4.2</a:t>
            </a:r>
            <a:r>
              <a:rPr lang="zh-TW" altLang="zh-TW" dirty="0">
                <a:solidFill>
                  <a:srgbClr val="FF00FF"/>
                </a:solidFill>
              </a:rPr>
              <a:t>災害通報流程圖</a:t>
            </a:r>
            <a:r>
              <a:rPr lang="en-US" altLang="zh-TW" dirty="0">
                <a:solidFill>
                  <a:srgbClr val="FF00FF"/>
                </a:solidFill>
              </a:rPr>
              <a:t>(</a:t>
            </a:r>
            <a:r>
              <a:rPr lang="zh-TW" altLang="zh-TW" dirty="0">
                <a:solidFill>
                  <a:srgbClr val="FF00FF"/>
                </a:solidFill>
              </a:rPr>
              <a:t>請增補</a:t>
            </a:r>
            <a:r>
              <a:rPr lang="en-US" altLang="zh-TW" dirty="0">
                <a:solidFill>
                  <a:srgbClr val="FF00FF"/>
                </a:solidFill>
              </a:rPr>
              <a:t>)</a:t>
            </a:r>
            <a:r>
              <a:rPr lang="zh-TW" altLang="zh-TW" dirty="0">
                <a:solidFill>
                  <a:srgbClr val="FF00FF"/>
                </a:solidFill>
              </a:rPr>
              <a:t>及校園防災地圖所列之</a:t>
            </a:r>
            <a:r>
              <a:rPr lang="zh-TW" altLang="zh-TW" dirty="0">
                <a:solidFill>
                  <a:srgbClr val="FF0000"/>
                </a:solidFill>
              </a:rPr>
              <a:t>單位，應詳實填寫及有一致性</a:t>
            </a:r>
          </a:p>
        </p:txBody>
      </p:sp>
      <p:cxnSp>
        <p:nvCxnSpPr>
          <p:cNvPr id="5" name="直線單箭頭接點 7">
            <a:extLst>
              <a:ext uri="{FF2B5EF4-FFF2-40B4-BE49-F238E27FC236}">
                <a16:creationId xmlns:a16="http://schemas.microsoft.com/office/drawing/2014/main" id="{0F303A65-B5F8-99E8-B69E-159BE86BDA78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375400" y="8623300"/>
            <a:ext cx="952500" cy="7620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7228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29DAD44-93F3-B3A0-3549-B9ACF8BEE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2D9755B-58E1-150B-22E0-3D4BA3B8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645566"/>
            <a:ext cx="6629400" cy="165313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15F14C96-CE40-41BB-E87F-7967DD2D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06" y="4095383"/>
            <a:ext cx="4765368" cy="70788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需將近年校安通報系統上災害填報資料依序填入</a:t>
            </a:r>
            <a:endParaRPr kumimoji="1" lang="zh-TW" altLang="zh-TW" sz="2000" b="1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>
            <a:extLst>
              <a:ext uri="{FF2B5EF4-FFF2-40B4-BE49-F238E27FC236}">
                <a16:creationId xmlns:a16="http://schemas.microsoft.com/office/drawing/2014/main" id="{4C7CE7E6-7101-76B5-56F8-612D2E0A540D}"/>
              </a:ext>
            </a:extLst>
          </p:cNvPr>
          <p:cNvCxnSpPr>
            <a:cxnSpLocks/>
          </p:cNvCxnSpPr>
          <p:nvPr/>
        </p:nvCxnSpPr>
        <p:spPr>
          <a:xfrm flipH="1">
            <a:off x="1679746" y="2298699"/>
            <a:ext cx="932144" cy="179668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9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727A5-4378-BE0B-34E0-A9B1CBED3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"/>
          <a:stretch/>
        </p:blipFill>
        <p:spPr>
          <a:xfrm>
            <a:off x="9288" y="393700"/>
            <a:ext cx="10693400" cy="9601200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ACD062F1-5CE7-442B-5CC6-801F6558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642" y="2712566"/>
            <a:ext cx="3117649" cy="65293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536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2AF97B-79BB-5160-7746-9EA573BF6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700" y="2324911"/>
            <a:ext cx="2133600" cy="38659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055" tIns="39027" rIns="78055" bIns="39027" numCol="1" anchor="t" anchorCtr="0" compatLnSpc="1">
            <a:prstTxWarp prst="textNoShape">
              <a:avLst/>
            </a:prstTxWarp>
            <a:spAutoFit/>
          </a:bodyPr>
          <a:lstStyle/>
          <a:p>
            <a:pPr defTabSz="78047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輸入</a:t>
            </a:r>
            <a:r>
              <a:rPr kumimoji="1" lang="zh-TW" altLang="zh-TW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學校</a:t>
            </a:r>
            <a:r>
              <a:rPr kumimoji="1" lang="zh-TW" altLang="en-US" sz="20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  <a:cs typeface="新細明體" pitchFamily="18" charset="-120"/>
              </a:rPr>
              <a:t>代碼</a:t>
            </a:r>
            <a:endParaRPr kumimoji="1" lang="zh-TW" altLang="zh-TW" sz="20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B7C66C0-C42C-BF98-C569-B1BE8B478BA1}"/>
              </a:ext>
            </a:extLst>
          </p:cNvPr>
          <p:cNvCxnSpPr>
            <a:cxnSpLocks/>
          </p:cNvCxnSpPr>
          <p:nvPr/>
        </p:nvCxnSpPr>
        <p:spPr>
          <a:xfrm flipH="1">
            <a:off x="6811291" y="2518207"/>
            <a:ext cx="1202409" cy="52082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611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96949F5-DDEA-B385-D852-41A5077BC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56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F25756F-8CAF-C493-C589-E32A39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2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8E30FF-8E65-072E-FBE9-E309F18F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716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380888C-C959-6671-9D24-2AF61ABB7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8" y="0"/>
            <a:ext cx="7561544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9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3787</TotalTime>
  <Words>970</Words>
  <Application>Microsoft Office PowerPoint</Application>
  <PresentationFormat>自訂</PresentationFormat>
  <Paragraphs>106</Paragraphs>
  <Slides>93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93</vt:i4>
      </vt:variant>
    </vt:vector>
  </HeadingPairs>
  <TitlesOfParts>
    <vt:vector size="101" baseType="lpstr">
      <vt:lpstr>Microsoft JhengHei</vt:lpstr>
      <vt:lpstr>PMingLiU</vt:lpstr>
      <vt:lpstr>標楷體</vt:lpstr>
      <vt:lpstr>Arial</vt:lpstr>
      <vt:lpstr>Calibri</vt:lpstr>
      <vt:lpstr>Times New Roman</vt:lpstr>
      <vt:lpstr>Office Theme</vt:lpstr>
      <vt:lpstr>Slide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宜蘭縣縣立冬山國中</dc:title>
  <dc:creator>宗龍 Josephho</dc:creator>
  <cp:lastModifiedBy>user</cp:lastModifiedBy>
  <cp:revision>201</cp:revision>
  <dcterms:created xsi:type="dcterms:W3CDTF">2020-03-30T04:19:27Z</dcterms:created>
  <dcterms:modified xsi:type="dcterms:W3CDTF">2025-02-18T04:22:08Z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2020-03-20T00:00:00Z</vt:filetime>
  </property>
  <property fmtid="{D5CDD505-2E9C-101B-9397-08002B2CF9AE}" pid="3" name="Creator">
    <vt:lpwstr>Microsoft® Word 2010</vt:lpwstr>
  </property>
  <property fmtid="{D5CDD505-2E9C-101B-9397-08002B2CF9AE}" pid="4" name="LastSaved">
    <vt:filetime>2020-03-30T00:00:00Z</vt:filetime>
  </property>
</Properties>
</file>