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0.jpg" ContentType="image/jpeg"/>
  <Override PartName="/ppt/media/image51.jpg" ContentType="image/jpeg"/>
  <Override PartName="/ppt/media/image52.jpg" ContentType="image/jpeg"/>
  <Override PartName="/ppt/media/image53.jpg" ContentType="image/jpeg"/>
  <Override PartName="/ppt/media/image54.jpg" ContentType="image/jpeg"/>
  <Override PartName="/ppt/media/image55.jpg" ContentType="image/jpeg"/>
  <Override PartName="/ppt/media/image56.jpg" ContentType="image/jpeg"/>
  <Override PartName="/ppt/media/image57.jpg" ContentType="image/jpeg"/>
  <Override PartName="/ppt/media/image58.jpg" ContentType="image/jpeg"/>
  <Override PartName="/ppt/media/image59.jpg" ContentType="image/jpeg"/>
  <Override PartName="/ppt/media/image60.jpg" ContentType="image/jpeg"/>
  <Override PartName="/ppt/media/image61.jpg" ContentType="image/jpeg"/>
  <Override PartName="/ppt/media/image62.jpg" ContentType="image/jpeg"/>
  <Override PartName="/ppt/media/image63.jpg" ContentType="image/jpeg"/>
  <Override PartName="/ppt/media/image64.jpg" ContentType="image/jpeg"/>
  <Override PartName="/ppt/media/image65.jpg" ContentType="image/jpeg"/>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media/image79.jpg" ContentType="image/jpeg"/>
  <Override PartName="/ppt/media/image80.jpg" ContentType="image/jpeg"/>
  <Override PartName="/ppt/media/image81.jpg" ContentType="image/jpeg"/>
  <Override PartName="/ppt/media/image82.jpg" ContentType="image/jpeg"/>
  <Override PartName="/ppt/media/image83.jpg" ContentType="image/jpeg"/>
  <Override PartName="/ppt/media/image84.jpg" ContentType="image/jpeg"/>
  <Override PartName="/ppt/media/image85.jpg" ContentType="image/jpeg"/>
  <Override PartName="/ppt/media/image86.jpg" ContentType="image/jpeg"/>
  <Override PartName="/ppt/media/image87.jpg" ContentType="image/jpeg"/>
  <Override PartName="/ppt/media/image88.jpg" ContentType="image/jpeg"/>
  <Override PartName="/ppt/media/image89.jpg" ContentType="image/jpeg"/>
  <Override PartName="/ppt/media/image90.jpg" ContentType="image/jpeg"/>
  <Override PartName="/ppt/media/image91.jpg" ContentType="image/jpeg"/>
  <Override PartName="/ppt/media/image92.jpg" ContentType="image/jpeg"/>
  <Override PartName="/ppt/media/image93.jpg" ContentType="image/jpeg"/>
  <Override PartName="/ppt/media/image94.jpg" ContentType="image/jpeg"/>
  <Override PartName="/ppt/media/image95.jpg" ContentType="image/jpeg"/>
  <Override PartName="/ppt/media/image96.jpg" ContentType="image/jpeg"/>
  <Override PartName="/ppt/media/image97.jpg" ContentType="image/jpeg"/>
  <Override PartName="/ppt/media/image9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666" r:id="rId2"/>
    <p:sldId id="940" r:id="rId3"/>
    <p:sldId id="941" r:id="rId4"/>
    <p:sldId id="942" r:id="rId5"/>
    <p:sldId id="957" r:id="rId6"/>
    <p:sldId id="956" r:id="rId7"/>
    <p:sldId id="944" r:id="rId8"/>
    <p:sldId id="953" r:id="rId9"/>
    <p:sldId id="958" r:id="rId10"/>
    <p:sldId id="946" r:id="rId11"/>
    <p:sldId id="947" r:id="rId12"/>
    <p:sldId id="948" r:id="rId13"/>
    <p:sldId id="950" r:id="rId14"/>
    <p:sldId id="952" r:id="rId15"/>
    <p:sldId id="667" r:id="rId16"/>
    <p:sldId id="668" r:id="rId17"/>
    <p:sldId id="669" r:id="rId18"/>
    <p:sldId id="670" r:id="rId19"/>
    <p:sldId id="671" r:id="rId20"/>
    <p:sldId id="672" r:id="rId21"/>
    <p:sldId id="673" r:id="rId22"/>
    <p:sldId id="817" r:id="rId23"/>
    <p:sldId id="818" r:id="rId24"/>
    <p:sldId id="819" r:id="rId25"/>
    <p:sldId id="820" r:id="rId26"/>
    <p:sldId id="832" r:id="rId27"/>
    <p:sldId id="833" r:id="rId28"/>
    <p:sldId id="834" r:id="rId29"/>
    <p:sldId id="836" r:id="rId30"/>
    <p:sldId id="822" r:id="rId31"/>
    <p:sldId id="835" r:id="rId32"/>
    <p:sldId id="548" r:id="rId33"/>
    <p:sldId id="674" r:id="rId34"/>
    <p:sldId id="816" r:id="rId35"/>
    <p:sldId id="676" r:id="rId36"/>
    <p:sldId id="644" r:id="rId37"/>
    <p:sldId id="675" r:id="rId38"/>
    <p:sldId id="643" r:id="rId39"/>
    <p:sldId id="645" r:id="rId40"/>
    <p:sldId id="646" r:id="rId41"/>
    <p:sldId id="647" r:id="rId42"/>
    <p:sldId id="648" r:id="rId43"/>
    <p:sldId id="649" r:id="rId44"/>
    <p:sldId id="650" r:id="rId45"/>
    <p:sldId id="651" r:id="rId46"/>
    <p:sldId id="652" r:id="rId47"/>
    <p:sldId id="653" r:id="rId48"/>
    <p:sldId id="837" r:id="rId49"/>
    <p:sldId id="959" r:id="rId50"/>
    <p:sldId id="960" r:id="rId51"/>
    <p:sldId id="655" r:id="rId52"/>
    <p:sldId id="656" r:id="rId53"/>
    <p:sldId id="657" r:id="rId54"/>
    <p:sldId id="658" r:id="rId55"/>
    <p:sldId id="839" r:id="rId56"/>
    <p:sldId id="829" r:id="rId57"/>
    <p:sldId id="830" r:id="rId58"/>
    <p:sldId id="665" r:id="rId59"/>
    <p:sldId id="661" r:id="rId60"/>
    <p:sldId id="840" r:id="rId61"/>
    <p:sldId id="746" r:id="rId62"/>
    <p:sldId id="747" r:id="rId63"/>
    <p:sldId id="748" r:id="rId64"/>
    <p:sldId id="749" r:id="rId65"/>
    <p:sldId id="750" r:id="rId66"/>
    <p:sldId id="751" r:id="rId67"/>
    <p:sldId id="752" r:id="rId68"/>
    <p:sldId id="753" r:id="rId69"/>
    <p:sldId id="754" r:id="rId70"/>
    <p:sldId id="755" r:id="rId71"/>
    <p:sldId id="756" r:id="rId72"/>
    <p:sldId id="772" r:id="rId73"/>
    <p:sldId id="773" r:id="rId74"/>
    <p:sldId id="774" r:id="rId75"/>
    <p:sldId id="775" r:id="rId76"/>
    <p:sldId id="776" r:id="rId77"/>
    <p:sldId id="777" r:id="rId78"/>
    <p:sldId id="778" r:id="rId79"/>
    <p:sldId id="779" r:id="rId80"/>
    <p:sldId id="780" r:id="rId81"/>
    <p:sldId id="781" r:id="rId82"/>
    <p:sldId id="782" r:id="rId83"/>
    <p:sldId id="783" r:id="rId84"/>
    <p:sldId id="784" r:id="rId85"/>
    <p:sldId id="785" r:id="rId86"/>
    <p:sldId id="786" r:id="rId87"/>
    <p:sldId id="787" r:id="rId88"/>
    <p:sldId id="788" r:id="rId89"/>
    <p:sldId id="789" r:id="rId90"/>
    <p:sldId id="790" r:id="rId91"/>
    <p:sldId id="791" r:id="rId92"/>
    <p:sldId id="792" r:id="rId93"/>
    <p:sldId id="793" r:id="rId94"/>
    <p:sldId id="794" r:id="rId95"/>
    <p:sldId id="795" r:id="rId96"/>
    <p:sldId id="796" r:id="rId97"/>
    <p:sldId id="797" r:id="rId98"/>
    <p:sldId id="798" r:id="rId99"/>
    <p:sldId id="799" r:id="rId100"/>
    <p:sldId id="800" r:id="rId101"/>
    <p:sldId id="801" r:id="rId102"/>
    <p:sldId id="802" r:id="rId103"/>
    <p:sldId id="803" r:id="rId104"/>
    <p:sldId id="804" r:id="rId105"/>
    <p:sldId id="805" r:id="rId106"/>
    <p:sldId id="806" r:id="rId107"/>
    <p:sldId id="807" r:id="rId108"/>
    <p:sldId id="808" r:id="rId109"/>
  </p:sldIdLst>
  <p:sldSz cx="10693400" cy="10693400"/>
  <p:notesSz cx="10693400" cy="106934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FF00"/>
    <a:srgbClr val="00FFFF"/>
    <a:srgbClr val="006600"/>
    <a:srgbClr val="0000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2442" y="72"/>
      </p:cViewPr>
      <p:guideLst>
        <p:guide orient="horz" pos="2880"/>
        <p:guide pos="2160"/>
      </p:guideLst>
    </p:cSldViewPr>
  </p:slideViewPr>
  <p:notesTextViewPr>
    <p:cViewPr>
      <p:scale>
        <a:sx n="100" d="100"/>
        <a:sy n="100" d="100"/>
      </p:scale>
      <p:origin x="0" y="0"/>
    </p:cViewPr>
  </p:notesTextViewPr>
  <p:sorterViewPr>
    <p:cViewPr>
      <p:scale>
        <a:sx n="118" d="100"/>
        <a:sy n="118" d="100"/>
      </p:scale>
      <p:origin x="0" y="-344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633913" cy="5349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6057900" y="0"/>
            <a:ext cx="4632325" cy="534988"/>
          </a:xfrm>
          <a:prstGeom prst="rect">
            <a:avLst/>
          </a:prstGeom>
        </p:spPr>
        <p:txBody>
          <a:bodyPr vert="horz" lIns="91440" tIns="45720" rIns="91440" bIns="45720" rtlCol="0"/>
          <a:lstStyle>
            <a:lvl1pPr algn="r">
              <a:defRPr sz="1200"/>
            </a:lvl1pPr>
          </a:lstStyle>
          <a:p>
            <a:fld id="{4790B992-4808-4242-9FCC-BC46ECE40E30}" type="datetimeFigureOut">
              <a:rPr lang="zh-TW" altLang="en-US" smtClean="0"/>
              <a:t>2025/4/28</a:t>
            </a:fld>
            <a:endParaRPr lang="zh-TW" altLang="en-US"/>
          </a:p>
        </p:txBody>
      </p:sp>
      <p:sp>
        <p:nvSpPr>
          <p:cNvPr id="4" name="投影片圖像版面配置區 3"/>
          <p:cNvSpPr>
            <a:spLocks noGrp="1" noRot="1" noChangeAspect="1"/>
          </p:cNvSpPr>
          <p:nvPr>
            <p:ph type="sldImg" idx="2"/>
          </p:nvPr>
        </p:nvSpPr>
        <p:spPr>
          <a:xfrm>
            <a:off x="3341688" y="801688"/>
            <a:ext cx="4010025" cy="40100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1069975" y="5080000"/>
            <a:ext cx="8553450" cy="4811713"/>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10156825"/>
            <a:ext cx="4633913" cy="5349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6057900" y="10156825"/>
            <a:ext cx="4632325" cy="534988"/>
          </a:xfrm>
          <a:prstGeom prst="rect">
            <a:avLst/>
          </a:prstGeom>
        </p:spPr>
        <p:txBody>
          <a:bodyPr vert="horz" lIns="91440" tIns="45720" rIns="91440" bIns="45720" rtlCol="0" anchor="b"/>
          <a:lstStyle>
            <a:lvl1pPr algn="r">
              <a:defRPr sz="1200"/>
            </a:lvl1pPr>
          </a:lstStyle>
          <a:p>
            <a:fld id="{BA6A759A-4E11-4058-A9EF-B86EB83D73FE}" type="slidenum">
              <a:rPr lang="zh-TW" altLang="en-US" smtClean="0"/>
              <a:t>‹#›</a:t>
            </a:fld>
            <a:endParaRPr lang="zh-TW" altLang="en-US"/>
          </a:p>
        </p:txBody>
      </p:sp>
    </p:spTree>
    <p:extLst>
      <p:ext uri="{BB962C8B-B14F-4D97-AF65-F5344CB8AC3E}">
        <p14:creationId xmlns:p14="http://schemas.microsoft.com/office/powerpoint/2010/main" val="410968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PlaceHolder 1"/>
          <p:cNvSpPr>
            <a:spLocks noGrp="1" noRot="1" noChangeAspect="1"/>
          </p:cNvSpPr>
          <p:nvPr>
            <p:ph type="sldImg"/>
          </p:nvPr>
        </p:nvSpPr>
        <p:spPr>
          <a:xfrm>
            <a:off x="1536700" y="744538"/>
            <a:ext cx="3725863" cy="3724275"/>
          </a:xfrm>
          <a:prstGeom prst="rect">
            <a:avLst/>
          </a:prstGeom>
        </p:spPr>
      </p:sp>
      <p:sp>
        <p:nvSpPr>
          <p:cNvPr id="369" name="PlaceHolder 2"/>
          <p:cNvSpPr>
            <a:spLocks noGrp="1"/>
          </p:cNvSpPr>
          <p:nvPr>
            <p:ph type="body"/>
          </p:nvPr>
        </p:nvSpPr>
        <p:spPr>
          <a:xfrm>
            <a:off x="679320" y="4716360"/>
            <a:ext cx="5439960" cy="4468320"/>
          </a:xfrm>
          <a:prstGeom prst="rect">
            <a:avLst/>
          </a:prstGeom>
        </p:spPr>
        <p:txBody>
          <a:bodyPr>
            <a:noAutofit/>
          </a:bodyPr>
          <a:lstStyle/>
          <a:p>
            <a:endParaRPr lang="en-US" sz="2000" b="0" strike="noStrike" spc="-1">
              <a:latin typeface="Arial"/>
            </a:endParaRPr>
          </a:p>
        </p:txBody>
      </p:sp>
      <p:sp>
        <p:nvSpPr>
          <p:cNvPr id="370" name="TextShape 3"/>
          <p:cNvSpPr txBox="1"/>
          <p:nvPr/>
        </p:nvSpPr>
        <p:spPr>
          <a:xfrm>
            <a:off x="3851280" y="9431280"/>
            <a:ext cx="2945880" cy="49644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EFF7C-6F79-4CA9-BB0E-3FC2CEBB0E61}" type="slidenum">
              <a:rPr kumimoji="0" lang="en-US"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80985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PlaceHolder 1"/>
          <p:cNvSpPr>
            <a:spLocks noGrp="1" noRot="1" noChangeAspect="1"/>
          </p:cNvSpPr>
          <p:nvPr>
            <p:ph type="sldImg"/>
          </p:nvPr>
        </p:nvSpPr>
        <p:spPr>
          <a:xfrm>
            <a:off x="1536700" y="744538"/>
            <a:ext cx="3725863" cy="3724275"/>
          </a:xfrm>
          <a:prstGeom prst="rect">
            <a:avLst/>
          </a:prstGeom>
        </p:spPr>
      </p:sp>
      <p:sp>
        <p:nvSpPr>
          <p:cNvPr id="375" name="PlaceHolder 2"/>
          <p:cNvSpPr>
            <a:spLocks noGrp="1"/>
          </p:cNvSpPr>
          <p:nvPr>
            <p:ph type="body"/>
          </p:nvPr>
        </p:nvSpPr>
        <p:spPr>
          <a:xfrm>
            <a:off x="679320" y="4716360"/>
            <a:ext cx="5439960" cy="4468320"/>
          </a:xfrm>
          <a:prstGeom prst="rect">
            <a:avLst/>
          </a:prstGeom>
        </p:spPr>
        <p:txBody>
          <a:bodyPr>
            <a:noAutofit/>
          </a:bodyPr>
          <a:lstStyle/>
          <a:p>
            <a:endParaRPr lang="en-US" sz="2000" b="0" strike="noStrike" spc="-1">
              <a:latin typeface="Arial"/>
            </a:endParaRPr>
          </a:p>
        </p:txBody>
      </p:sp>
      <p:sp>
        <p:nvSpPr>
          <p:cNvPr id="376" name="TextShape 3"/>
          <p:cNvSpPr txBox="1"/>
          <p:nvPr/>
        </p:nvSpPr>
        <p:spPr>
          <a:xfrm>
            <a:off x="3851280" y="9431280"/>
            <a:ext cx="2945880" cy="49644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7ECB7-37FD-4727-BDB5-F0A206165C1F}" type="slidenum">
              <a:rPr kumimoji="0" lang="en-US"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6434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A6A759A-4E11-4058-A9EF-B86EB83D73FE}" type="slidenum">
              <a:rPr lang="zh-TW" altLang="en-US" smtClean="0"/>
              <a:t>22</a:t>
            </a:fld>
            <a:endParaRPr lang="zh-TW" altLang="en-US"/>
          </a:p>
        </p:txBody>
      </p:sp>
    </p:spTree>
    <p:extLst>
      <p:ext uri="{BB962C8B-B14F-4D97-AF65-F5344CB8AC3E}">
        <p14:creationId xmlns:p14="http://schemas.microsoft.com/office/powerpoint/2010/main" val="276862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A6A759A-4E11-4058-A9EF-B86EB83D73FE}" type="slidenum">
              <a:rPr lang="zh-TW" altLang="en-US" smtClean="0"/>
              <a:t>23</a:t>
            </a:fld>
            <a:endParaRPr lang="zh-TW" altLang="en-US"/>
          </a:p>
        </p:txBody>
      </p:sp>
    </p:spTree>
    <p:extLst>
      <p:ext uri="{BB962C8B-B14F-4D97-AF65-F5344CB8AC3E}">
        <p14:creationId xmlns:p14="http://schemas.microsoft.com/office/powerpoint/2010/main" val="3455928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6A759A-4E11-4058-A9EF-B86EB83D73FE}" type="slidenum">
              <a:rPr lang="zh-TW" altLang="en-US" smtClean="0"/>
              <a:t>58</a:t>
            </a:fld>
            <a:endParaRPr lang="zh-TW" altLang="en-US"/>
          </a:p>
        </p:txBody>
      </p:sp>
    </p:spTree>
    <p:extLst>
      <p:ext uri="{BB962C8B-B14F-4D97-AF65-F5344CB8AC3E}">
        <p14:creationId xmlns:p14="http://schemas.microsoft.com/office/powerpoint/2010/main" val="2358208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A6A759A-4E11-4058-A9EF-B86EB83D73FE}" type="slidenum">
              <a:rPr lang="zh-TW" altLang="en-US" smtClean="0"/>
              <a:t>59</a:t>
            </a:fld>
            <a:endParaRPr lang="zh-TW" altLang="en-US"/>
          </a:p>
        </p:txBody>
      </p:sp>
    </p:spTree>
    <p:extLst>
      <p:ext uri="{BB962C8B-B14F-4D97-AF65-F5344CB8AC3E}">
        <p14:creationId xmlns:p14="http://schemas.microsoft.com/office/powerpoint/2010/main" val="100933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Times New Roman"/>
                <a:cs typeface="Times New Roman"/>
              </a:defRPr>
            </a:lvl1pPr>
          </a:lstStyle>
          <a:p>
            <a:pPr marL="25400">
              <a:lnSpc>
                <a:spcPts val="119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772410" y="1615439"/>
            <a:ext cx="2014219" cy="1931035"/>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chemeClr val="tx1"/>
                </a:solidFill>
                <a:latin typeface="Microsoft JhengHei"/>
                <a:cs typeface="Microsoft JhengHe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Times New Roman"/>
                <a:cs typeface="Times New Roman"/>
              </a:defRPr>
            </a:lvl1pPr>
          </a:lstStyle>
          <a:p>
            <a:pPr marL="25400">
              <a:lnSpc>
                <a:spcPts val="119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Microsoft JhengHei"/>
                <a:cs typeface="Microsoft JhengHei"/>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Times New Roman"/>
                <a:cs typeface="Times New Roman"/>
              </a:defRPr>
            </a:lvl1pPr>
          </a:lstStyle>
          <a:p>
            <a:pPr marL="25400">
              <a:lnSpc>
                <a:spcPts val="119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Times New Roman"/>
                <a:cs typeface="Times New Roman"/>
              </a:defRPr>
            </a:lvl1pPr>
          </a:lstStyle>
          <a:p>
            <a:pPr marL="25400">
              <a:lnSpc>
                <a:spcPts val="119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Times New Roman"/>
                <a:cs typeface="Times New Roman"/>
              </a:defRPr>
            </a:lvl1pPr>
          </a:lstStyle>
          <a:p>
            <a:pPr marL="25400">
              <a:lnSpc>
                <a:spcPts val="1190"/>
              </a:lnSpc>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974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76145" y="3832376"/>
            <a:ext cx="4210558" cy="949325"/>
          </a:xfrm>
          <a:prstGeom prst="rect">
            <a:avLst/>
          </a:prstGeom>
        </p:spPr>
        <p:txBody>
          <a:bodyPr wrap="square" lIns="0" tIns="0" rIns="0" bIns="0">
            <a:spAutoFit/>
          </a:bodyPr>
          <a:lstStyle>
            <a:lvl1pPr>
              <a:defRPr sz="2800" b="1" i="0">
                <a:solidFill>
                  <a:schemeClr val="tx1"/>
                </a:solidFill>
                <a:latin typeface="Microsoft JhengHei"/>
                <a:cs typeface="Microsoft JhengHei"/>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6" name="Holder 6"/>
          <p:cNvSpPr>
            <a:spLocks noGrp="1"/>
          </p:cNvSpPr>
          <p:nvPr>
            <p:ph type="sldNum" sz="quarter" idx="7"/>
          </p:nvPr>
        </p:nvSpPr>
        <p:spPr>
          <a:xfrm>
            <a:off x="3691001" y="9906768"/>
            <a:ext cx="179070" cy="165734"/>
          </a:xfrm>
          <a:prstGeom prst="rect">
            <a:avLst/>
          </a:prstGeom>
        </p:spPr>
        <p:txBody>
          <a:bodyPr wrap="square" lIns="0" tIns="0" rIns="0" bIns="0">
            <a:spAutoFit/>
          </a:bodyPr>
          <a:lstStyle>
            <a:lvl1pPr>
              <a:defRPr sz="1000" b="0" i="0">
                <a:solidFill>
                  <a:schemeClr val="tx1"/>
                </a:solidFill>
                <a:latin typeface="Times New Roman"/>
                <a:cs typeface="Times New Roman"/>
              </a:defRPr>
            </a:lvl1pPr>
          </a:lstStyle>
          <a:p>
            <a:pPr marL="25400">
              <a:lnSpc>
                <a:spcPts val="119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2.bin"/><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3.bin"/><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4.bin"/><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1762349372"/>
              </p:ext>
            </p:extLst>
          </p:nvPr>
        </p:nvGraphicFramePr>
        <p:xfrm>
          <a:off x="165100" y="1308100"/>
          <a:ext cx="10134600" cy="8437246"/>
        </p:xfrm>
        <a:graphic>
          <a:graphicData uri="http://schemas.openxmlformats.org/presentationml/2006/ole">
            <mc:AlternateContent xmlns:mc="http://schemas.openxmlformats.org/markup-compatibility/2006">
              <mc:Choice xmlns:v="urn:schemas-microsoft-com:vml" Requires="v">
                <p:oleObj name="Slide" r:id="rId2" imgW="1153886" imgH="867271" progId="PowerPoint.Slide.8">
                  <p:embed/>
                </p:oleObj>
              </mc:Choice>
              <mc:Fallback>
                <p:oleObj name="Slide" r:id="rId2" imgW="1153886" imgH="867271" progId="PowerPoint.Slide.8">
                  <p:embed/>
                  <p:pic>
                    <p:nvPicPr>
                      <p:cNvPr id="2" name="物件 1"/>
                      <p:cNvPicPr/>
                      <p:nvPr/>
                    </p:nvPicPr>
                    <p:blipFill>
                      <a:blip r:embed="rId3"/>
                      <a:stretch>
                        <a:fillRect/>
                      </a:stretch>
                    </p:blipFill>
                    <p:spPr>
                      <a:xfrm>
                        <a:off x="165100" y="1308100"/>
                        <a:ext cx="10134600" cy="8437246"/>
                      </a:xfrm>
                      <a:prstGeom prst="rect">
                        <a:avLst/>
                      </a:prstGeom>
                    </p:spPr>
                  </p:pic>
                </p:oleObj>
              </mc:Fallback>
            </mc:AlternateContent>
          </a:graphicData>
        </a:graphic>
      </p:graphicFrame>
    </p:spTree>
    <p:extLst>
      <p:ext uri="{BB962C8B-B14F-4D97-AF65-F5344CB8AC3E}">
        <p14:creationId xmlns:p14="http://schemas.microsoft.com/office/powerpoint/2010/main" val="40502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1"/>
          <p:cNvSpPr/>
          <p:nvPr/>
        </p:nvSpPr>
        <p:spPr>
          <a:xfrm>
            <a:off x="469900" y="1217536"/>
            <a:ext cx="9712891" cy="8970243"/>
          </a:xfrm>
          <a:prstGeom prst="rect">
            <a:avLst/>
          </a:prstGeom>
          <a:noFill/>
          <a:ln>
            <a:noFill/>
          </a:ln>
        </p:spPr>
        <p:style>
          <a:lnRef idx="0">
            <a:scrgbClr r="0" g="0" b="0"/>
          </a:lnRef>
          <a:fillRef idx="0">
            <a:scrgbClr r="0" g="0" b="0"/>
          </a:fillRef>
          <a:effectRef idx="0">
            <a:scrgbClr r="0" g="0" b="0"/>
          </a:effectRef>
          <a:fontRef idx="minor"/>
        </p:style>
        <p:txBody>
          <a:bodyPr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 normalizeH="0" baseline="0" noProof="0" dirty="0">
                <a:ln>
                  <a:noFill/>
                </a:ln>
                <a:solidFill>
                  <a:srgbClr val="000000"/>
                </a:solidFill>
                <a:effectLst/>
                <a:uLnTx/>
                <a:uFillTx/>
                <a:latin typeface="Arial"/>
                <a:ea typeface="新細明體"/>
                <a:cs typeface="+mn-cs"/>
              </a:rPr>
              <a:t>1.</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校園周邊流域名稱請明確標示，另方位及比例請至GOOGLE檢視確認</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2.各建物及平面配置請再審視；一樓有花台或其他運動設施，其疏散路線亦請再審視</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3.清點滅火器數量及位置(</a:t>
            </a:r>
            <a:r>
              <a:rPr kumimoji="0" lang="en-US" sz="3200" b="1" i="0" u="none" strike="noStrike" kern="1200" cap="none" spc="-1" normalizeH="0" baseline="0" noProof="0" dirty="0" err="1">
                <a:ln>
                  <a:noFill/>
                </a:ln>
                <a:solidFill>
                  <a:srgbClr val="000000"/>
                </a:solidFill>
                <a:effectLst/>
                <a:uLnTx/>
                <a:uFillTx/>
                <a:latin typeface="Arial"/>
                <a:ea typeface="新細明體"/>
                <a:cs typeface="+mn-cs"/>
              </a:rPr>
              <a:t>依據消防法規，每二間教室使用一支滅火器</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 。</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4.最終集結點宜將幼兒園、國小部及應變組織位置預先規劃</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5.</a:t>
            </a:r>
            <a:r>
              <a:rPr kumimoji="0" lang="en-US" sz="3200" b="1" i="0" u="none" strike="noStrike" kern="1200" cap="none" spc="-1" normalizeH="0" baseline="0" noProof="0" dirty="0">
                <a:ln>
                  <a:noFill/>
                </a:ln>
                <a:solidFill>
                  <a:srgbClr val="FF0000"/>
                </a:solidFill>
                <a:effectLst/>
                <a:uLnTx/>
                <a:uFillTx/>
                <a:latin typeface="Arial"/>
                <a:ea typeface="新細明體"/>
                <a:cs typeface="+mn-cs"/>
              </a:rPr>
              <a:t>災時家長接送區及急救站</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建議移置</a:t>
            </a:r>
            <a:r>
              <a:rPr kumimoji="0" lang="en-US" sz="3200" b="1" i="0" u="none" strike="noStrike" kern="1200" cap="none" spc="-1" normalizeH="0" baseline="0" noProof="0" dirty="0">
                <a:ln>
                  <a:noFill/>
                </a:ln>
                <a:solidFill>
                  <a:srgbClr val="0000FF"/>
                </a:solidFill>
                <a:effectLst/>
                <a:uLnTx/>
                <a:uFillTx/>
                <a:latin typeface="Arial"/>
                <a:ea typeface="新細明體"/>
                <a:cs typeface="+mn-cs"/>
              </a:rPr>
              <a:t>鄰近大門處</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6.</a:t>
            </a:r>
            <a:r>
              <a:rPr kumimoji="0" lang="en-US" sz="3200" b="1" i="0" u="none" strike="noStrike" kern="1200" cap="none" spc="-1" normalizeH="0" baseline="0" noProof="0" dirty="0">
                <a:ln>
                  <a:noFill/>
                </a:ln>
                <a:solidFill>
                  <a:srgbClr val="0000FF"/>
                </a:solidFill>
                <a:effectLst/>
                <a:uLnTx/>
                <a:uFillTx/>
                <a:latin typeface="Arial"/>
                <a:ea typeface="新細明體"/>
                <a:cs typeface="+mn-cs"/>
              </a:rPr>
              <a:t>指揮中心宜面對校園建築</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，促使災害應變運作機制更加順遂</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7.災害通報單位內，”宜蘭縣政府教育處”請調整至第二順位(</a:t>
            </a:r>
            <a:r>
              <a:rPr kumimoji="0" lang="en-US" sz="3200" b="1" i="0" u="none" strike="noStrike" kern="1200" cap="none" spc="-1" normalizeH="0" baseline="0" noProof="0" dirty="0" err="1">
                <a:ln>
                  <a:noFill/>
                </a:ln>
                <a:solidFill>
                  <a:srgbClr val="000000"/>
                </a:solidFill>
                <a:effectLst/>
                <a:uLnTx/>
                <a:uFillTx/>
                <a:latin typeface="Arial"/>
                <a:ea typeface="新細明體"/>
                <a:cs typeface="+mn-cs"/>
              </a:rPr>
              <a:t>即教育部校安中心下</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 。</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8.警消單位及醫療單位並應與校園災害防救計畫(表3.2支援單位聯絡清冊及圖4.2災害通報流程圖)</a:t>
            </a:r>
            <a:r>
              <a:rPr kumimoji="0" lang="en-US" sz="3200" b="1" i="0" u="none" strike="noStrike" kern="1200" cap="none" spc="-1" normalizeH="0" baseline="0" noProof="0" dirty="0" err="1">
                <a:ln>
                  <a:noFill/>
                </a:ln>
                <a:solidFill>
                  <a:srgbClr val="000000"/>
                </a:solidFill>
                <a:effectLst/>
                <a:uLnTx/>
                <a:uFillTx/>
                <a:latin typeface="Arial"/>
                <a:ea typeface="新細明體"/>
                <a:cs typeface="+mn-cs"/>
              </a:rPr>
              <a:t>內容所羅列一致</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9.</a:t>
            </a:r>
            <a:r>
              <a:rPr kumimoji="0" lang="en-US" sz="3200" b="1" i="0" u="none" strike="noStrike" kern="1200" cap="none" spc="-1" normalizeH="0" baseline="0" noProof="0" dirty="0">
                <a:ln>
                  <a:noFill/>
                </a:ln>
                <a:solidFill>
                  <a:srgbClr val="FF00FF"/>
                </a:solidFill>
                <a:effectLst/>
                <a:uLnTx/>
                <a:uFillTx/>
                <a:latin typeface="Arial"/>
                <a:ea typeface="新細明體"/>
                <a:cs typeface="+mn-cs"/>
              </a:rPr>
              <a:t>通訊設備(</a:t>
            </a:r>
            <a:r>
              <a:rPr kumimoji="0" lang="en-US" sz="3200" b="1" i="0" u="none" strike="noStrike" kern="1200" cap="none" spc="-1" normalizeH="0" baseline="0" noProof="0" dirty="0" err="1">
                <a:ln>
                  <a:noFill/>
                </a:ln>
                <a:solidFill>
                  <a:srgbClr val="FF00FF"/>
                </a:solidFill>
                <a:effectLst/>
                <a:uLnTx/>
                <a:uFillTx/>
                <a:latin typeface="Arial"/>
                <a:ea typeface="新細明體"/>
                <a:cs typeface="+mn-cs"/>
              </a:rPr>
              <a:t>對講機</a:t>
            </a:r>
            <a:r>
              <a:rPr kumimoji="0" lang="en-US" sz="3200" b="1" i="0" u="none" strike="noStrike" kern="1200" cap="none" spc="-1" normalizeH="0" baseline="0" noProof="0" dirty="0">
                <a:ln>
                  <a:noFill/>
                </a:ln>
                <a:solidFill>
                  <a:srgbClr val="FF00FF"/>
                </a:solidFill>
                <a:effectLst/>
                <a:uLnTx/>
                <a:uFillTx/>
                <a:latin typeface="Arial"/>
                <a:ea typeface="新細明體"/>
                <a:cs typeface="+mn-cs"/>
              </a:rPr>
              <a:t>)</a:t>
            </a:r>
            <a:r>
              <a:rPr kumimoji="0" lang="en-US" sz="3200" b="1" i="0" u="none" strike="noStrike" kern="1200" cap="none" spc="-1" normalizeH="0" baseline="0" noProof="0" dirty="0" err="1">
                <a:ln>
                  <a:noFill/>
                </a:ln>
                <a:solidFill>
                  <a:srgbClr val="FF00FF"/>
                </a:solidFill>
                <a:effectLst/>
                <a:uLnTx/>
                <a:uFillTx/>
                <a:latin typeface="Arial"/>
                <a:ea typeface="新細明體"/>
                <a:cs typeface="+mn-cs"/>
              </a:rPr>
              <a:t>應分散放置於各應變小組處</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r>
              <a:rPr kumimoji="0" lang="en-US" sz="3200" b="1" i="0" u="none" strike="noStrike" kern="1200" cap="none" spc="-1" normalizeH="0" baseline="0" noProof="0" dirty="0" err="1">
                <a:ln>
                  <a:noFill/>
                </a:ln>
                <a:solidFill>
                  <a:srgbClr val="000000"/>
                </a:solidFill>
                <a:effectLst/>
                <a:uLnTx/>
                <a:uFillTx/>
                <a:latin typeface="Arial"/>
                <a:ea typeface="新細明體"/>
                <a:cs typeface="+mn-cs"/>
              </a:rPr>
              <a:t>即校長、各處室及幼兒園</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 。</a:t>
            </a:r>
            <a:endParaRPr kumimoji="0" lang="en-US" sz="3200" b="1" i="0" u="none" strike="noStrike" kern="1200" cap="none" spc="-1" normalizeH="0" baseline="0" noProof="0" dirty="0">
              <a:ln>
                <a:noFill/>
              </a:ln>
              <a:solidFill>
                <a:prstClr val="black"/>
              </a:solidFill>
              <a:effectLst/>
              <a:uLnTx/>
              <a:uFillTx/>
              <a:latin typeface="Arial"/>
              <a:cs typeface="+mn-cs"/>
            </a:endParaRPr>
          </a:p>
        </p:txBody>
      </p:sp>
      <p:sp>
        <p:nvSpPr>
          <p:cNvPr id="189" name="CustomShape 2"/>
          <p:cNvSpPr/>
          <p:nvPr/>
        </p:nvSpPr>
        <p:spPr>
          <a:xfrm>
            <a:off x="317500" y="393700"/>
            <a:ext cx="4436917"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學校校園防災地圖</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501191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E1E3C82-E99B-7D34-A556-5AEB867D9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flipV="1">
            <a:off x="5041900" y="2451100"/>
            <a:ext cx="2895600" cy="19050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a:off x="7937500" y="2070100"/>
            <a:ext cx="990600" cy="8382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p:cNvSpPr txBox="1">
            <a:spLocks noChangeArrowheads="1"/>
          </p:cNvSpPr>
          <p:nvPr/>
        </p:nvSpPr>
        <p:spPr bwMode="auto">
          <a:xfrm>
            <a:off x="8678016" y="1669990"/>
            <a:ext cx="19812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6412804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DFD0B1A-0394-5106-2362-9A976A9E6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flipV="1">
            <a:off x="5033520" y="3822700"/>
            <a:ext cx="3581400" cy="64770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8614920" y="1850938"/>
            <a:ext cx="19812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a:off x="8614920" y="2282411"/>
            <a:ext cx="1227580" cy="154028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885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CD92ECD-FB2C-9F0D-D260-C6E94EA6E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flipV="1">
            <a:off x="4889500" y="393700"/>
            <a:ext cx="3810000" cy="69342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flipV="1">
            <a:off x="8712200" y="2070100"/>
            <a:ext cx="1281100" cy="162173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8928100" y="3691835"/>
            <a:ext cx="17653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310562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36C2E1B-7610-07A0-770B-0AD18CD63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4" name="文字方塊 3">
            <a:extLst>
              <a:ext uri="{FF2B5EF4-FFF2-40B4-BE49-F238E27FC236}">
                <a16:creationId xmlns:a16="http://schemas.microsoft.com/office/drawing/2014/main" id="{B3C80041-8617-A853-8391-0CD584B2FBDA}"/>
              </a:ext>
            </a:extLst>
          </p:cNvPr>
          <p:cNvSpPr txBox="1"/>
          <p:nvPr/>
        </p:nvSpPr>
        <p:spPr>
          <a:xfrm>
            <a:off x="3213100" y="9385300"/>
            <a:ext cx="6324600" cy="707886"/>
          </a:xfrm>
          <a:prstGeom prst="rect">
            <a:avLst/>
          </a:prstGeom>
          <a:solidFill>
            <a:srgbClr val="FFFF00"/>
          </a:solidFill>
          <a:ln w="5715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defPPr>
              <a:defRPr lang="zh-TW"/>
            </a:defPPr>
            <a:lvl1pPr marR="0" lvl="0" indent="0" algn="just" fontAlgn="base">
              <a:lnSpc>
                <a:spcPct val="100000"/>
              </a:lnSpc>
              <a:spcBef>
                <a:spcPct val="0"/>
              </a:spcBef>
              <a:spcAft>
                <a:spcPct val="0"/>
              </a:spcAft>
              <a:buClrTx/>
              <a:buSzTx/>
              <a:buFontTx/>
              <a:buNone/>
              <a:tabLst/>
              <a:defRPr kumimoji="1" sz="2000" b="1" i="0" u="none" strike="noStrike" cap="none" normalizeH="0" baseline="0">
                <a:ln>
                  <a:noFill/>
                </a:ln>
                <a:effectLst/>
                <a:latin typeface="Arial" pitchFamily="34" charset="0"/>
                <a:ea typeface="新細明體" pitchFamily="18" charset="-120"/>
                <a:cs typeface="新細明體" pitchFamily="18" charset="-120"/>
              </a:defRPr>
            </a:lvl1pPr>
          </a:lstStyle>
          <a:p>
            <a:r>
              <a:rPr lang="zh-TW" altLang="zh-TW" dirty="0">
                <a:solidFill>
                  <a:srgbClr val="FF00FF"/>
                </a:solidFill>
              </a:rPr>
              <a:t>表</a:t>
            </a:r>
            <a:r>
              <a:rPr lang="en-US" altLang="zh-TW" dirty="0">
                <a:solidFill>
                  <a:srgbClr val="FF00FF"/>
                </a:solidFill>
              </a:rPr>
              <a:t>3.2</a:t>
            </a:r>
            <a:r>
              <a:rPr lang="zh-TW" altLang="zh-TW" dirty="0">
                <a:solidFill>
                  <a:srgbClr val="FF00FF"/>
                </a:solidFill>
              </a:rPr>
              <a:t>支援單位聯絡清冊、圖</a:t>
            </a:r>
            <a:r>
              <a:rPr lang="en-US" altLang="zh-TW" dirty="0">
                <a:solidFill>
                  <a:srgbClr val="FF00FF"/>
                </a:solidFill>
              </a:rPr>
              <a:t>4.2</a:t>
            </a:r>
            <a:r>
              <a:rPr lang="zh-TW" altLang="zh-TW" dirty="0">
                <a:solidFill>
                  <a:srgbClr val="FF00FF"/>
                </a:solidFill>
              </a:rPr>
              <a:t>災害通報流程圖</a:t>
            </a:r>
            <a:r>
              <a:rPr lang="en-US" altLang="zh-TW" dirty="0">
                <a:solidFill>
                  <a:srgbClr val="FF00FF"/>
                </a:solidFill>
              </a:rPr>
              <a:t>(</a:t>
            </a:r>
            <a:r>
              <a:rPr lang="zh-TW" altLang="zh-TW" dirty="0">
                <a:solidFill>
                  <a:srgbClr val="FF00FF"/>
                </a:solidFill>
              </a:rPr>
              <a:t>請增補</a:t>
            </a:r>
            <a:r>
              <a:rPr lang="en-US" altLang="zh-TW" dirty="0">
                <a:solidFill>
                  <a:srgbClr val="FF00FF"/>
                </a:solidFill>
              </a:rPr>
              <a:t>)</a:t>
            </a:r>
            <a:r>
              <a:rPr lang="zh-TW" altLang="zh-TW" dirty="0">
                <a:solidFill>
                  <a:srgbClr val="FF00FF"/>
                </a:solidFill>
              </a:rPr>
              <a:t>及校園防災地圖所列之</a:t>
            </a:r>
            <a:r>
              <a:rPr lang="zh-TW" altLang="zh-TW" dirty="0">
                <a:solidFill>
                  <a:srgbClr val="FF0000"/>
                </a:solidFill>
              </a:rPr>
              <a:t>單位，應詳實填寫及有一致性</a:t>
            </a:r>
          </a:p>
        </p:txBody>
      </p:sp>
      <p:cxnSp>
        <p:nvCxnSpPr>
          <p:cNvPr id="5" name="直線單箭頭接點 7">
            <a:extLst>
              <a:ext uri="{FF2B5EF4-FFF2-40B4-BE49-F238E27FC236}">
                <a16:creationId xmlns:a16="http://schemas.microsoft.com/office/drawing/2014/main" id="{0F303A65-B5F8-99E8-B69E-159BE86BDA78}"/>
              </a:ext>
            </a:extLst>
          </p:cNvPr>
          <p:cNvCxnSpPr>
            <a:cxnSpLocks/>
            <a:stCxn id="4" idx="0"/>
          </p:cNvCxnSpPr>
          <p:nvPr/>
        </p:nvCxnSpPr>
        <p:spPr>
          <a:xfrm flipV="1">
            <a:off x="6375400" y="8623300"/>
            <a:ext cx="952500" cy="7620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7228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29DAD44-93F3-B3A0-3549-B9ACF8BEE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5" name="文字方塊 1">
            <a:extLst>
              <a:ext uri="{FF2B5EF4-FFF2-40B4-BE49-F238E27FC236}">
                <a16:creationId xmlns:a16="http://schemas.microsoft.com/office/drawing/2014/main" id="{52D9755B-58E1-150B-22E0-3D4BA3B880D4}"/>
              </a:ext>
            </a:extLst>
          </p:cNvPr>
          <p:cNvSpPr txBox="1">
            <a:spLocks noChangeArrowheads="1"/>
          </p:cNvSpPr>
          <p:nvPr/>
        </p:nvSpPr>
        <p:spPr bwMode="auto">
          <a:xfrm>
            <a:off x="2070100" y="645566"/>
            <a:ext cx="6629400" cy="165313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6" name="文字方塊 1">
            <a:extLst>
              <a:ext uri="{FF2B5EF4-FFF2-40B4-BE49-F238E27FC236}">
                <a16:creationId xmlns:a16="http://schemas.microsoft.com/office/drawing/2014/main" id="{15F14C96-CE40-41BB-E87F-7967DD2D45EB}"/>
              </a:ext>
            </a:extLst>
          </p:cNvPr>
          <p:cNvSpPr txBox="1">
            <a:spLocks noChangeArrowheads="1"/>
          </p:cNvSpPr>
          <p:nvPr/>
        </p:nvSpPr>
        <p:spPr bwMode="auto">
          <a:xfrm>
            <a:off x="229206" y="4095383"/>
            <a:ext cx="4765368" cy="707886"/>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需將近年校安通報系統上災害填報資料依序填入</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7" name="直線單箭頭接點 7">
            <a:extLst>
              <a:ext uri="{FF2B5EF4-FFF2-40B4-BE49-F238E27FC236}">
                <a16:creationId xmlns:a16="http://schemas.microsoft.com/office/drawing/2014/main" id="{4C7CE7E6-7101-76B5-56F8-612D2E0A540D}"/>
              </a:ext>
            </a:extLst>
          </p:cNvPr>
          <p:cNvCxnSpPr>
            <a:cxnSpLocks/>
          </p:cNvCxnSpPr>
          <p:nvPr/>
        </p:nvCxnSpPr>
        <p:spPr>
          <a:xfrm flipH="1">
            <a:off x="1679746" y="2298699"/>
            <a:ext cx="932144" cy="1796684"/>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3939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96949F5-DDEA-B385-D852-41A5077BC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14066156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F25756F-8CAF-C493-C589-E32A393F0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19621802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A8E30FF-8E65-072E-FBE9-E309F18F0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5774716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380888C-C959-6671-9D24-2AF61ABB7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31792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469900" y="1384300"/>
            <a:ext cx="9267052" cy="9462685"/>
          </a:xfrm>
          <a:prstGeom prst="rect">
            <a:avLst/>
          </a:prstGeom>
          <a:noFill/>
          <a:ln>
            <a:noFill/>
          </a:ln>
        </p:spPr>
        <p:style>
          <a:lnRef idx="0">
            <a:scrgbClr r="0" g="0" b="0"/>
          </a:lnRef>
          <a:fillRef idx="0">
            <a:scrgbClr r="0" g="0" b="0"/>
          </a:fillRef>
          <a:effectRef idx="0">
            <a:scrgbClr r="0" g="0" b="0"/>
          </a:effectRef>
          <a:fontRef idx="minor"/>
        </p:style>
        <p:txBody>
          <a:bodyPr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 normalizeH="0" baseline="0" noProof="0" dirty="0">
                <a:ln>
                  <a:noFill/>
                </a:ln>
                <a:solidFill>
                  <a:srgbClr val="000000"/>
                </a:solidFill>
                <a:effectLst/>
                <a:uLnTx/>
                <a:uFillTx/>
                <a:latin typeface="Arial"/>
                <a:ea typeface="新細明體"/>
                <a:cs typeface="+mn-cs"/>
              </a:rPr>
              <a:t>1.</a:t>
            </a:r>
            <a:r>
              <a:rPr kumimoji="0" lang="en-US" sz="3200" b="1" i="0" u="none" strike="noStrike" kern="1200" cap="none" spc="-1" normalizeH="0" baseline="0" noProof="0" dirty="0">
                <a:ln>
                  <a:noFill/>
                </a:ln>
                <a:solidFill>
                  <a:srgbClr val="FF0000"/>
                </a:solidFill>
                <a:effectLst/>
                <a:uLnTx/>
                <a:uFillTx/>
                <a:latin typeface="Arial"/>
                <a:ea typeface="新細明體"/>
                <a:cs typeface="+mn-cs"/>
              </a:rPr>
              <a:t>目前國內地震震度修正為”10等級</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 0級到4級維持沒變，</a:t>
            </a:r>
            <a:r>
              <a:rPr kumimoji="0" lang="en-US" sz="3200" b="1" i="0" u="none" strike="noStrike" kern="1200" cap="none" spc="-1" normalizeH="0" baseline="0" noProof="0" dirty="0">
                <a:ln>
                  <a:noFill/>
                </a:ln>
                <a:solidFill>
                  <a:srgbClr val="0000FF"/>
                </a:solidFill>
                <a:effectLst/>
                <a:uLnTx/>
                <a:uFillTx/>
                <a:latin typeface="Arial"/>
                <a:ea typeface="新細明體"/>
                <a:cs typeface="+mn-cs"/>
              </a:rPr>
              <a:t>5弱、5強、6弱、6強</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、7級，設計腳本時請留意。</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2.應變組織各組人員稱謂應與”校園災害防救計畫”應變編組一致。</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3.應變時序建請按部頒「校園災害管理工作手冊」鋪陳操作，即有感地震發生→就地避難→啟動應變組織→避難引導組確認疏散動線暢通→全校疏散→人員清點→狀況處置→…</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4.</a:t>
            </a:r>
            <a:r>
              <a:rPr kumimoji="0" lang="en-US" sz="3200" b="1" i="0" u="none" strike="noStrike" kern="1200" cap="none" spc="-1" normalizeH="0" baseline="0" noProof="0" dirty="0">
                <a:ln>
                  <a:noFill/>
                </a:ln>
                <a:solidFill>
                  <a:srgbClr val="0000FF"/>
                </a:solidFill>
                <a:effectLst/>
                <a:uLnTx/>
                <a:uFillTx/>
                <a:latin typeface="Arial"/>
                <a:ea typeface="新細明體"/>
                <a:cs typeface="+mn-cs"/>
              </a:rPr>
              <a:t>建請提高”地震規模”設定演練震度情境，將</a:t>
            </a:r>
            <a:r>
              <a:rPr kumimoji="0" lang="zh-TW" altLang="en-US" sz="3200" b="1" i="0" u="none" strike="noStrike" kern="1200" cap="none" spc="-1" normalizeH="0" baseline="0" noProof="0" dirty="0">
                <a:ln>
                  <a:noFill/>
                </a:ln>
                <a:solidFill>
                  <a:srgbClr val="0000FF"/>
                </a:solidFill>
                <a:effectLst/>
                <a:uLnTx/>
                <a:uFillTx/>
                <a:latin typeface="Arial"/>
                <a:ea typeface="新細明體"/>
                <a:cs typeface="+mn-cs"/>
              </a:rPr>
              <a:t>建物巡檢</a:t>
            </a:r>
            <a:r>
              <a:rPr kumimoji="0" lang="en-US" sz="3200" b="1" i="0" u="none" strike="noStrike" kern="1200" cap="none" spc="-1" normalizeH="0" baseline="0" noProof="0" dirty="0">
                <a:ln>
                  <a:noFill/>
                </a:ln>
                <a:solidFill>
                  <a:srgbClr val="0000FF"/>
                </a:solidFill>
                <a:effectLst/>
                <a:uLnTx/>
                <a:uFillTx/>
                <a:latin typeface="Arial"/>
                <a:ea typeface="新細明體"/>
                <a:cs typeface="+mn-cs"/>
              </a:rPr>
              <a:t>、</a:t>
            </a:r>
            <a:r>
              <a:rPr kumimoji="0" lang="zh-TW" altLang="en-US" sz="3200" b="1" i="0" u="none" strike="noStrike" kern="1200" cap="none" spc="-1" normalizeH="0" baseline="0" noProof="0" dirty="0">
                <a:ln>
                  <a:noFill/>
                </a:ln>
                <a:solidFill>
                  <a:srgbClr val="0000FF"/>
                </a:solidFill>
                <a:effectLst/>
                <a:uLnTx/>
                <a:uFillTx/>
                <a:latin typeface="Arial"/>
                <a:ea typeface="新細明體"/>
                <a:cs typeface="+mn-cs"/>
              </a:rPr>
              <a:t>未到師生</a:t>
            </a:r>
            <a:r>
              <a:rPr kumimoji="0" lang="en-US" altLang="zh-TW" sz="3200" b="1" i="0" u="none" strike="noStrike" kern="1200" cap="none" spc="-1" normalizeH="0" baseline="0" noProof="0" dirty="0">
                <a:ln>
                  <a:noFill/>
                </a:ln>
                <a:solidFill>
                  <a:srgbClr val="0000FF"/>
                </a:solidFill>
                <a:effectLst/>
                <a:uLnTx/>
                <a:uFillTx/>
                <a:latin typeface="Calibri"/>
                <a:ea typeface="新細明體"/>
                <a:cs typeface="+mn-cs"/>
              </a:rPr>
              <a:t>、</a:t>
            </a:r>
            <a:r>
              <a:rPr kumimoji="0" lang="zh-TW" altLang="en-US" sz="3200" b="1" i="0" u="none" strike="noStrike" kern="1200" cap="none" spc="-1" normalizeH="0" baseline="0" noProof="0" dirty="0">
                <a:ln>
                  <a:noFill/>
                </a:ln>
                <a:solidFill>
                  <a:srgbClr val="0000FF"/>
                </a:solidFill>
                <a:effectLst/>
                <a:uLnTx/>
                <a:uFillTx/>
                <a:latin typeface="Arial"/>
                <a:ea typeface="新細明體"/>
                <a:cs typeface="+mn-cs"/>
              </a:rPr>
              <a:t>搜救</a:t>
            </a:r>
            <a:r>
              <a:rPr kumimoji="0" lang="en-US" sz="3200" b="1" i="0" u="none" strike="noStrike" kern="1200" cap="none" spc="-1" normalizeH="0" baseline="0" noProof="0" dirty="0" err="1">
                <a:ln>
                  <a:noFill/>
                </a:ln>
                <a:solidFill>
                  <a:srgbClr val="0000FF"/>
                </a:solidFill>
                <a:effectLst/>
                <a:uLnTx/>
                <a:uFillTx/>
                <a:latin typeface="Arial"/>
                <a:ea typeface="新細明體"/>
                <a:cs typeface="+mn-cs"/>
              </a:rPr>
              <a:t>學生領回、家庭防災卡及學生安置等操作納入腳本</a:t>
            </a:r>
            <a:r>
              <a:rPr kumimoji="0" lang="en-US" sz="3200" b="1" i="0" u="none" strike="noStrike" kern="1200" cap="none" spc="-1" normalizeH="0" baseline="0" noProof="0" dirty="0" err="1">
                <a:ln>
                  <a:noFill/>
                </a:ln>
                <a:solidFill>
                  <a:srgbClr val="000000"/>
                </a:solidFill>
                <a:effectLst/>
                <a:uLnTx/>
                <a:uFillTx/>
                <a:latin typeface="Arial"/>
                <a:ea typeface="新細明體"/>
                <a:cs typeface="+mn-cs"/>
              </a:rPr>
              <a:t>，落實”防災重於救災”理念</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5.學校教職員工不足50位，應變編組只需分成通報組、搶救組、避難引導組三組即可。</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6.演練視同作戰真正的災難，建議學校不管是在有電力或無電力的狀況下，集合不同年齡層的孩子，能統一一種集合的動令(</a:t>
            </a:r>
            <a:r>
              <a:rPr kumimoji="0" lang="en-US" sz="3200" b="1" i="0" u="none" strike="noStrike" kern="1200" cap="none" spc="-1" normalizeH="0" baseline="0" noProof="0" dirty="0" err="1">
                <a:ln>
                  <a:noFill/>
                </a:ln>
                <a:solidFill>
                  <a:srgbClr val="FF0000"/>
                </a:solidFill>
                <a:effectLst/>
                <a:uLnTx/>
                <a:uFillTx/>
                <a:latin typeface="Arial"/>
                <a:ea typeface="新細明體"/>
                <a:cs typeface="+mn-cs"/>
              </a:rPr>
              <a:t>哨音的一長四短</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r>
              <a:rPr kumimoji="0" lang="en-US" sz="3200" b="1" i="0" u="none" strike="noStrike" kern="1200" cap="none" spc="-1" normalizeH="0" baseline="0" noProof="0" dirty="0" err="1">
                <a:ln>
                  <a:noFill/>
                </a:ln>
                <a:solidFill>
                  <a:srgbClr val="000000"/>
                </a:solidFill>
                <a:effectLst/>
                <a:uLnTx/>
                <a:uFillTx/>
                <a:latin typeface="Arial"/>
                <a:ea typeface="新細明體"/>
                <a:cs typeface="+mn-cs"/>
              </a:rPr>
              <a:t>讓孩子習慣熟悉，不至於還得分有無電力如何判定的窘況</a:t>
            </a:r>
            <a:r>
              <a:rPr kumimoji="0" lang="en-US" sz="3200" b="0" i="0" u="none" strike="noStrike" kern="1200" cap="none" spc="-1" normalizeH="0" baseline="0" noProof="0" dirty="0">
                <a:ln>
                  <a:noFill/>
                </a:ln>
                <a:solidFill>
                  <a:srgbClr val="000000"/>
                </a:solidFill>
                <a:effectLst/>
                <a:uLnTx/>
                <a:uFillTx/>
                <a:latin typeface="Arial"/>
                <a:ea typeface="新細明體"/>
                <a:cs typeface="+mn-cs"/>
              </a:rPr>
              <a:t>。</a:t>
            </a:r>
            <a:endParaRPr kumimoji="0" lang="en-US" sz="3200" b="0" i="0" u="none" strike="noStrike" kern="1200" cap="none" spc="-1" normalizeH="0" baseline="0" noProof="0" dirty="0">
              <a:ln>
                <a:noFill/>
              </a:ln>
              <a:solidFill>
                <a:prstClr val="black"/>
              </a:solidFill>
              <a:effectLst/>
              <a:uLnTx/>
              <a:uFillTx/>
              <a:latin typeface="Arial"/>
              <a:ea typeface="+mn-ea"/>
              <a:cs typeface="+mn-cs"/>
            </a:endParaRPr>
          </a:p>
        </p:txBody>
      </p:sp>
      <p:sp>
        <p:nvSpPr>
          <p:cNvPr id="191" name="CustomShape 2"/>
          <p:cNvSpPr/>
          <p:nvPr/>
        </p:nvSpPr>
        <p:spPr>
          <a:xfrm>
            <a:off x="241300" y="469900"/>
            <a:ext cx="3957748"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防災腳本及演練</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35635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469900" y="1536700"/>
            <a:ext cx="9601200" cy="4862195"/>
          </a:xfrm>
          <a:prstGeom prst="rect">
            <a:avLst/>
          </a:prstGeom>
          <a:noFill/>
          <a:ln>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7.通訊器材為需要</a:t>
            </a:r>
            <a:r>
              <a:rPr kumimoji="0" lang="en-US" sz="3200" b="1" i="0" u="none" strike="noStrike" kern="1200" cap="none" spc="-1" normalizeH="0" baseline="0" noProof="0" dirty="0">
                <a:ln>
                  <a:noFill/>
                </a:ln>
                <a:solidFill>
                  <a:srgbClr val="FF0000"/>
                </a:solidFill>
                <a:effectLst/>
                <a:uLnTx/>
                <a:uFillTx/>
                <a:latin typeface="Arial"/>
                <a:ea typeface="新細明體"/>
                <a:cs typeface="+mn-cs"/>
              </a:rPr>
              <a:t>充電</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才能使用之，建議應變各組長、指揮官都要放置在</a:t>
            </a:r>
            <a:r>
              <a:rPr kumimoji="0" lang="en-US" sz="3200" b="1" i="0" u="none" strike="noStrike" kern="1200" cap="none" spc="-1" normalizeH="0" baseline="0" noProof="0" dirty="0">
                <a:ln>
                  <a:noFill/>
                </a:ln>
                <a:solidFill>
                  <a:srgbClr val="FF00FF"/>
                </a:solidFill>
                <a:effectLst/>
                <a:uLnTx/>
                <a:uFillTx/>
                <a:latin typeface="Arial"/>
                <a:ea typeface="新細明體"/>
                <a:cs typeface="+mn-cs"/>
              </a:rPr>
              <a:t>取用方便之處</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，若統一保管，則要確保及時使用才能發揮其效果。</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8.腳本應交代</a:t>
            </a:r>
            <a:r>
              <a:rPr kumimoji="0" lang="en-US" sz="3200" b="1" i="0" u="none" strike="noStrike" kern="1200" cap="none" spc="-1" normalizeH="0" baseline="0" noProof="0" dirty="0">
                <a:ln>
                  <a:noFill/>
                </a:ln>
                <a:solidFill>
                  <a:srgbClr val="FF0000"/>
                </a:solidFill>
                <a:effectLst/>
                <a:uLnTx/>
                <a:uFillTx/>
                <a:latin typeface="Arial"/>
                <a:ea typeface="新細明體"/>
                <a:cs typeface="+mn-cs"/>
              </a:rPr>
              <a:t>繼續上課</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或</a:t>
            </a:r>
            <a:r>
              <a:rPr kumimoji="0" lang="en-US" sz="3200" b="1" i="0" u="none" strike="noStrike" kern="1200" cap="none" spc="-1" normalizeH="0" baseline="0" noProof="0" dirty="0">
                <a:ln>
                  <a:noFill/>
                </a:ln>
                <a:solidFill>
                  <a:srgbClr val="FF00FF"/>
                </a:solidFill>
                <a:effectLst/>
                <a:uLnTx/>
                <a:uFillTx/>
                <a:latin typeface="Arial"/>
                <a:ea typeface="新細明體"/>
                <a:cs typeface="+mn-cs"/>
              </a:rPr>
              <a:t>停班停課</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spc="-1" dirty="0">
              <a:solidFill>
                <a:srgbClr val="000000"/>
              </a:solidFill>
              <a:latin typeface="Arial"/>
              <a:ea typeface="新細明體"/>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9.</a:t>
            </a:r>
            <a:r>
              <a:rPr kumimoji="0" lang="zh-TW" altLang="en-US" sz="3200" b="1" i="0" u="none" strike="noStrike" kern="1200" cap="none" spc="-1" normalizeH="0" baseline="0" noProof="0" dirty="0">
                <a:ln>
                  <a:noFill/>
                </a:ln>
                <a:solidFill>
                  <a:srgbClr val="000000"/>
                </a:solidFill>
                <a:effectLst/>
                <a:uLnTx/>
                <a:uFillTx/>
                <a:latin typeface="Arial"/>
                <a:ea typeface="新細明體"/>
                <a:cs typeface="+mn-cs"/>
              </a:rPr>
              <a:t>部分學校仍採用</a:t>
            </a:r>
            <a:r>
              <a:rPr kumimoji="0" lang="zh-TW" altLang="en-US" sz="3200" b="1" i="0" u="none" strike="noStrike" kern="1200" cap="none" spc="-1" normalizeH="0" baseline="0" noProof="0" dirty="0">
                <a:ln>
                  <a:noFill/>
                </a:ln>
                <a:solidFill>
                  <a:srgbClr val="0000FF"/>
                </a:solidFill>
                <a:effectLst/>
                <a:uLnTx/>
                <a:uFillTx/>
                <a:latin typeface="Arial"/>
                <a:ea typeface="新細明體"/>
                <a:cs typeface="+mn-cs"/>
              </a:rPr>
              <a:t>序列式</a:t>
            </a:r>
            <a:r>
              <a:rPr lang="zh-TW" altLang="en-US" sz="3200" b="1" spc="-1" dirty="0">
                <a:solidFill>
                  <a:srgbClr val="000000"/>
                </a:solidFill>
                <a:latin typeface="Arial"/>
                <a:ea typeface="新細明體"/>
              </a:rPr>
              <a:t>腳本</a:t>
            </a:r>
            <a:r>
              <a:rPr lang="zh-TW" altLang="en-US" sz="3200" b="1" spc="-1" dirty="0">
                <a:solidFill>
                  <a:srgbClr val="000000"/>
                </a:solidFill>
                <a:latin typeface="微軟正黑體" panose="020B0604030504040204" pitchFamily="34" charset="-120"/>
                <a:ea typeface="微軟正黑體" panose="020B0604030504040204" pitchFamily="34" charset="-120"/>
              </a:rPr>
              <a:t>，</a:t>
            </a:r>
            <a:r>
              <a:rPr lang="zh-TW" altLang="en-US" sz="3200" b="1" spc="-1" dirty="0">
                <a:solidFill>
                  <a:srgbClr val="000000"/>
                </a:solidFill>
                <a:latin typeface="Arial"/>
                <a:ea typeface="新細明體"/>
              </a:rPr>
              <a:t>煩</a:t>
            </a:r>
            <a:r>
              <a:rPr kumimoji="0" lang="zh-TW" altLang="en-US" sz="3200" b="1" i="0" u="none" strike="noStrike" kern="1200" cap="none" spc="-1" normalizeH="0" baseline="0" noProof="0" dirty="0">
                <a:ln>
                  <a:noFill/>
                </a:ln>
                <a:solidFill>
                  <a:srgbClr val="000000"/>
                </a:solidFill>
                <a:effectLst/>
                <a:uLnTx/>
                <a:uFillTx/>
                <a:latin typeface="Arial"/>
                <a:ea typeface="新細明體"/>
                <a:cs typeface="+mn-cs"/>
              </a:rPr>
              <a:t>請儘快修改成</a:t>
            </a:r>
            <a:r>
              <a:rPr kumimoji="0" lang="zh-TW" altLang="en-US" sz="3200" b="1" i="0" u="none" strike="noStrike" kern="1200" cap="none" spc="-1" normalizeH="0" baseline="0" noProof="0" dirty="0">
                <a:ln>
                  <a:noFill/>
                </a:ln>
                <a:solidFill>
                  <a:srgbClr val="FF0000"/>
                </a:solidFill>
                <a:effectLst/>
                <a:uLnTx/>
                <a:uFillTx/>
                <a:latin typeface="Arial"/>
                <a:ea typeface="新細明體"/>
                <a:cs typeface="+mn-cs"/>
              </a:rPr>
              <a:t>矩陣式腳本</a:t>
            </a:r>
            <a:r>
              <a:rPr kumimoji="0" lang="zh-TW" altLang="en-US" sz="3200" b="1" i="0" u="none" strike="noStrike" kern="1200" cap="none" spc="-1"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a:t>
            </a: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5" b="0" i="0" u="none" strike="noStrike" kern="1200" cap="none" spc="-1" normalizeH="0" baseline="0" noProof="0" dirty="0">
              <a:ln>
                <a:noFill/>
              </a:ln>
              <a:solidFill>
                <a:prstClr val="black"/>
              </a:solidFill>
              <a:effectLst/>
              <a:uLnTx/>
              <a:uFillTx/>
              <a:latin typeface="Arial"/>
              <a:ea typeface="+mn-ea"/>
              <a:cs typeface="+mn-cs"/>
            </a:endParaRPr>
          </a:p>
        </p:txBody>
      </p:sp>
      <p:sp>
        <p:nvSpPr>
          <p:cNvPr id="193" name="CustomShape 2"/>
          <p:cNvSpPr/>
          <p:nvPr/>
        </p:nvSpPr>
        <p:spPr>
          <a:xfrm>
            <a:off x="317500" y="469900"/>
            <a:ext cx="3957748"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防災腳本及演練</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23171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304804" y="2705872"/>
            <a:ext cx="10024852" cy="5500786"/>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p:style>
      </p:sp>
      <p:sp>
        <p:nvSpPr>
          <p:cNvPr id="202" name="TextShape 2"/>
          <p:cNvSpPr txBox="1"/>
          <p:nvPr/>
        </p:nvSpPr>
        <p:spPr>
          <a:xfrm>
            <a:off x="7663463" y="7914063"/>
            <a:ext cx="2494846" cy="320802"/>
          </a:xfrm>
          <a:prstGeom prst="rect">
            <a:avLst/>
          </a:prstGeom>
          <a:noFill/>
          <a:ln>
            <a:noFill/>
          </a:ln>
        </p:spPr>
        <p:txBody>
          <a:bodyPr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5B7FD-5A63-496A-8E3C-19D9CC1504E5}" type="slidenum">
              <a:rPr kumimoji="0" lang="en-US" sz="1403" b="0" i="0" u="none" strike="noStrike" kern="1200" cap="none" spc="-1" normalizeH="0" baseline="0" noProof="0">
                <a:ln>
                  <a:noFill/>
                </a:ln>
                <a:solidFill>
                  <a:srgbClr val="8B8B8B"/>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3" b="0" i="0" u="none" strike="noStrike" kern="1200" cap="none" spc="-1" normalizeH="0" baseline="0" noProof="0">
              <a:ln>
                <a:noFill/>
              </a:ln>
              <a:solidFill>
                <a:prstClr val="black"/>
              </a:solidFill>
              <a:effectLst/>
              <a:uLnTx/>
              <a:uFillTx/>
              <a:latin typeface="Times New Roman"/>
              <a:ea typeface="+mn-ea"/>
              <a:cs typeface="+mn-cs"/>
            </a:endParaRPr>
          </a:p>
        </p:txBody>
      </p:sp>
      <p:sp>
        <p:nvSpPr>
          <p:cNvPr id="203" name="CustomShape 3"/>
          <p:cNvSpPr/>
          <p:nvPr/>
        </p:nvSpPr>
        <p:spPr>
          <a:xfrm>
            <a:off x="326130" y="622300"/>
            <a:ext cx="6996599" cy="674652"/>
          </a:xfrm>
          <a:prstGeom prst="rect">
            <a:avLst/>
          </a:prstGeom>
          <a:noFill/>
          <a:ln>
            <a:noFill/>
          </a:ln>
        </p:spPr>
        <p:style>
          <a:lnRef idx="0">
            <a:scrgbClr r="0" g="0" b="0"/>
          </a:lnRef>
          <a:fillRef idx="0">
            <a:scrgbClr r="0" g="0" b="0"/>
          </a:fillRef>
          <a:effectRef idx="0">
            <a:scrgbClr r="0" g="0" b="0"/>
          </a:effectRef>
          <a:fontRef idx="minor"/>
        </p:style>
        <p:txBody>
          <a:bodyPr lIns="80411" tIns="39995" rIns="80411" bIns="3999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59" b="1" i="0" u="none" strike="noStrike" kern="1200" cap="none" spc="-1" normalizeH="0" baseline="0" noProof="0" dirty="0" err="1">
                <a:ln>
                  <a:noFill/>
                </a:ln>
                <a:solidFill>
                  <a:srgbClr val="FF00FF"/>
                </a:solidFill>
                <a:effectLst/>
                <a:uLnTx/>
                <a:uFillTx/>
                <a:latin typeface="微軟正黑體"/>
                <a:ea typeface="微軟正黑體"/>
                <a:cs typeface="+mn-cs"/>
              </a:rPr>
              <a:t>防災演練情境想定-自助為重</a:t>
            </a:r>
            <a:endParaRPr kumimoji="0" lang="en-US" sz="3859" b="0" i="0" u="none" strike="noStrike" kern="1200" cap="none" spc="-1" normalizeH="0" baseline="0" noProof="0" dirty="0">
              <a:ln>
                <a:noFill/>
              </a:ln>
              <a:solidFill>
                <a:srgbClr val="FF00FF"/>
              </a:solidFill>
              <a:effectLst/>
              <a:uLnTx/>
              <a:uFillTx/>
              <a:latin typeface="Arial"/>
              <a:ea typeface="+mn-ea"/>
              <a:cs typeface="+mn-cs"/>
            </a:endParaRPr>
          </a:p>
        </p:txBody>
      </p:sp>
      <p:sp>
        <p:nvSpPr>
          <p:cNvPr id="204" name="CustomShape 4"/>
          <p:cNvSpPr/>
          <p:nvPr/>
        </p:nvSpPr>
        <p:spPr>
          <a:xfrm>
            <a:off x="165100" y="2832100"/>
            <a:ext cx="10410737" cy="5054598"/>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sp>
      <p:sp>
        <p:nvSpPr>
          <p:cNvPr id="205" name="CustomShape 5"/>
          <p:cNvSpPr/>
          <p:nvPr/>
        </p:nvSpPr>
        <p:spPr>
          <a:xfrm>
            <a:off x="5427849" y="7981231"/>
            <a:ext cx="5147988" cy="280999"/>
          </a:xfrm>
          <a:prstGeom prst="rect">
            <a:avLst/>
          </a:prstGeom>
          <a:noFill/>
          <a:ln>
            <a:noFill/>
          </a:ln>
        </p:spPr>
        <p:style>
          <a:lnRef idx="0">
            <a:scrgbClr r="0" g="0" b="0"/>
          </a:lnRef>
          <a:fillRef idx="0">
            <a:scrgbClr r="0" g="0" b="0"/>
          </a:fillRef>
          <a:effectRef idx="0">
            <a:scrgbClr r="0" g="0" b="0"/>
          </a:effectRef>
          <a:fontRef idx="minor"/>
        </p:style>
        <p:txBody>
          <a:bodyPr wrap="square" lIns="0" tIns="10946" rIns="0" bIns="0">
            <a:spAutoFit/>
          </a:bodyPr>
          <a:lstStyle/>
          <a:p>
            <a:pPr marL="10946" marR="0" lvl="0" indent="0" algn="l" defTabSz="914400" rtl="0" eaLnBrk="1" fontAlgn="auto" latinLnBrk="0" hangingPunct="1">
              <a:lnSpc>
                <a:spcPct val="100000"/>
              </a:lnSpc>
              <a:spcBef>
                <a:spcPts val="87"/>
              </a:spcBef>
              <a:spcAft>
                <a:spcPts val="0"/>
              </a:spcAft>
              <a:buClrTx/>
              <a:buSzTx/>
              <a:buFontTx/>
              <a:buNone/>
              <a:tabLst/>
              <a:defRPr/>
            </a:pPr>
            <a:r>
              <a:rPr kumimoji="0" lang="en-US" sz="1754" b="0" i="0" u="none" strike="noStrike" kern="1200" cap="none" spc="-1" normalizeH="0" baseline="0" noProof="0" dirty="0">
                <a:ln>
                  <a:noFill/>
                </a:ln>
                <a:solidFill>
                  <a:srgbClr val="FF00FF"/>
                </a:solidFill>
                <a:effectLst/>
                <a:uLnTx/>
                <a:uFillTx/>
                <a:latin typeface="微軟正黑體"/>
                <a:ea typeface="微軟正黑體"/>
                <a:cs typeface="+mn-cs"/>
              </a:rPr>
              <a:t>資料來</a:t>
            </a:r>
            <a:r>
              <a:rPr kumimoji="0" lang="en-US" sz="1754" b="0" i="0" u="none" strike="noStrike" kern="1200" cap="none" spc="-14" normalizeH="0" baseline="0" noProof="0" dirty="0">
                <a:ln>
                  <a:noFill/>
                </a:ln>
                <a:solidFill>
                  <a:srgbClr val="FF00FF"/>
                </a:solidFill>
                <a:effectLst/>
                <a:uLnTx/>
                <a:uFillTx/>
                <a:latin typeface="微軟正黑體"/>
                <a:ea typeface="微軟正黑體"/>
                <a:cs typeface="+mn-cs"/>
              </a:rPr>
              <a:t>源</a:t>
            </a:r>
            <a:r>
              <a:rPr kumimoji="0" lang="en-US" sz="1754" b="0" i="0" u="none" strike="noStrike" kern="1200" cap="none" spc="-1" normalizeH="0" baseline="0" noProof="0" dirty="0">
                <a:ln>
                  <a:noFill/>
                </a:ln>
                <a:solidFill>
                  <a:srgbClr val="FF00FF"/>
                </a:solidFill>
                <a:effectLst/>
                <a:uLnTx/>
                <a:uFillTx/>
                <a:latin typeface="微軟正黑體"/>
                <a:ea typeface="微軟正黑體"/>
                <a:cs typeface="+mn-cs"/>
              </a:rPr>
              <a:t>：</a:t>
            </a:r>
            <a:r>
              <a:rPr kumimoji="0" lang="en-US" sz="1754" b="0" i="0" u="none" strike="noStrike" kern="1200" cap="none" spc="-14" normalizeH="0" baseline="0" noProof="0" dirty="0">
                <a:ln>
                  <a:noFill/>
                </a:ln>
                <a:solidFill>
                  <a:srgbClr val="FF00FF"/>
                </a:solidFill>
                <a:effectLst/>
                <a:uLnTx/>
                <a:uFillTx/>
                <a:latin typeface="微軟正黑體"/>
                <a:ea typeface="微軟正黑體"/>
                <a:cs typeface="+mn-cs"/>
              </a:rPr>
              <a:t>李</a:t>
            </a:r>
            <a:r>
              <a:rPr kumimoji="0" lang="en-US" sz="1754" b="0" i="0" u="none" strike="noStrike" kern="1200" cap="none" spc="-1" normalizeH="0" baseline="0" noProof="0" dirty="0">
                <a:ln>
                  <a:noFill/>
                </a:ln>
                <a:solidFill>
                  <a:srgbClr val="FF00FF"/>
                </a:solidFill>
                <a:effectLst/>
                <a:uLnTx/>
                <a:uFillTx/>
                <a:latin typeface="微軟正黑體"/>
                <a:ea typeface="微軟正黑體"/>
                <a:cs typeface="+mn-cs"/>
              </a:rPr>
              <a:t>文正</a:t>
            </a:r>
            <a:r>
              <a:rPr kumimoji="0" lang="en-US" sz="1754" b="0" i="0" u="none" strike="noStrike" kern="1200" cap="none" spc="-5" normalizeH="0" baseline="0" noProof="0" dirty="0">
                <a:ln>
                  <a:noFill/>
                </a:ln>
                <a:solidFill>
                  <a:srgbClr val="FF00FF"/>
                </a:solidFill>
                <a:effectLst/>
                <a:uLnTx/>
                <a:uFillTx/>
                <a:latin typeface="微軟正黑體"/>
                <a:ea typeface="微軟正黑體"/>
                <a:cs typeface="+mn-cs"/>
              </a:rPr>
              <a:t>（2016）</a:t>
            </a:r>
            <a:r>
              <a:rPr kumimoji="0" lang="en-US" sz="1754" b="0" i="0" u="none" strike="noStrike" kern="1200" cap="none" spc="-1" normalizeH="0" baseline="0" noProof="0" dirty="0">
                <a:ln>
                  <a:noFill/>
                </a:ln>
                <a:solidFill>
                  <a:srgbClr val="FF00FF"/>
                </a:solidFill>
                <a:effectLst/>
                <a:uLnTx/>
                <a:uFillTx/>
                <a:latin typeface="微軟正黑體"/>
                <a:ea typeface="微軟正黑體"/>
                <a:cs typeface="+mn-cs"/>
              </a:rPr>
              <a:t>。</a:t>
            </a:r>
            <a:r>
              <a:rPr kumimoji="0" lang="en-US" sz="1754" b="0" i="0" u="none" strike="noStrike" kern="1200" cap="none" spc="-1" normalizeH="0" baseline="0" noProof="0" dirty="0" err="1">
                <a:ln>
                  <a:noFill/>
                </a:ln>
                <a:solidFill>
                  <a:srgbClr val="FF00FF"/>
                </a:solidFill>
                <a:effectLst/>
                <a:uLnTx/>
                <a:uFillTx/>
                <a:latin typeface="微軟正黑體"/>
                <a:ea typeface="微軟正黑體"/>
                <a:cs typeface="+mn-cs"/>
              </a:rPr>
              <a:t>校園</a:t>
            </a:r>
            <a:r>
              <a:rPr kumimoji="0" lang="en-US" sz="1754" b="0" i="0" u="none" strike="noStrike" kern="1200" cap="none" spc="-14" normalizeH="0" baseline="0" noProof="0" dirty="0" err="1">
                <a:ln>
                  <a:noFill/>
                </a:ln>
                <a:solidFill>
                  <a:srgbClr val="FF00FF"/>
                </a:solidFill>
                <a:effectLst/>
                <a:uLnTx/>
                <a:uFillTx/>
                <a:latin typeface="微軟正黑體"/>
                <a:ea typeface="微軟正黑體"/>
                <a:cs typeface="+mn-cs"/>
              </a:rPr>
              <a:t>災</a:t>
            </a:r>
            <a:r>
              <a:rPr kumimoji="0" lang="en-US" sz="1754" b="0" i="0" u="none" strike="noStrike" kern="1200" cap="none" spc="-1" normalizeH="0" baseline="0" noProof="0" dirty="0" err="1">
                <a:ln>
                  <a:noFill/>
                </a:ln>
                <a:solidFill>
                  <a:srgbClr val="FF00FF"/>
                </a:solidFill>
                <a:effectLst/>
                <a:uLnTx/>
                <a:uFillTx/>
                <a:latin typeface="微軟正黑體"/>
                <a:ea typeface="微軟正黑體"/>
                <a:cs typeface="+mn-cs"/>
              </a:rPr>
              <a:t>害</a:t>
            </a:r>
            <a:r>
              <a:rPr kumimoji="0" lang="en-US" sz="1754" b="0" i="0" u="none" strike="noStrike" kern="1200" cap="none" spc="-14" normalizeH="0" baseline="0" noProof="0" dirty="0" err="1">
                <a:ln>
                  <a:noFill/>
                </a:ln>
                <a:solidFill>
                  <a:srgbClr val="FF00FF"/>
                </a:solidFill>
                <a:effectLst/>
                <a:uLnTx/>
                <a:uFillTx/>
                <a:latin typeface="微軟正黑體"/>
                <a:ea typeface="微軟正黑體"/>
                <a:cs typeface="+mn-cs"/>
              </a:rPr>
              <a:t>管</a:t>
            </a:r>
            <a:r>
              <a:rPr kumimoji="0" lang="en-US" sz="1754" b="0" i="0" u="none" strike="noStrike" kern="1200" cap="none" spc="-1" normalizeH="0" baseline="0" noProof="0" dirty="0" err="1">
                <a:ln>
                  <a:noFill/>
                </a:ln>
                <a:solidFill>
                  <a:srgbClr val="FF00FF"/>
                </a:solidFill>
                <a:effectLst/>
                <a:uLnTx/>
                <a:uFillTx/>
                <a:latin typeface="微軟正黑體"/>
                <a:ea typeface="微軟正黑體"/>
                <a:cs typeface="+mn-cs"/>
              </a:rPr>
              <a:t>理</a:t>
            </a:r>
            <a:r>
              <a:rPr kumimoji="0" lang="en-US" sz="1754" b="0" i="0" u="none" strike="noStrike" kern="1200" cap="none" spc="-1" normalizeH="0" baseline="0" noProof="0" dirty="0">
                <a:ln>
                  <a:noFill/>
                </a:ln>
                <a:solidFill>
                  <a:srgbClr val="FF00FF"/>
                </a:solidFill>
                <a:effectLst/>
                <a:uLnTx/>
                <a:uFillTx/>
                <a:latin typeface="微軟正黑體"/>
                <a:ea typeface="微軟正黑體"/>
                <a:cs typeface="+mn-cs"/>
              </a:rPr>
              <a:t>。</a:t>
            </a:r>
            <a:endParaRPr kumimoji="0" lang="en-US" sz="1754"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2152586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Shape 2"/>
          <p:cNvSpPr txBox="1"/>
          <p:nvPr/>
        </p:nvSpPr>
        <p:spPr>
          <a:xfrm>
            <a:off x="7663463" y="7914063"/>
            <a:ext cx="2494846" cy="320802"/>
          </a:xfrm>
          <a:prstGeom prst="rect">
            <a:avLst/>
          </a:prstGeom>
          <a:noFill/>
          <a:ln>
            <a:noFill/>
          </a:ln>
        </p:spPr>
        <p:txBody>
          <a:bodyPr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B4F22-71FD-4F4A-B202-CE7295747299}" type="slidenum">
              <a:rPr kumimoji="0" lang="en-US" sz="1403" b="0" i="0" u="none" strike="noStrike" kern="1200" cap="none" spc="-1" normalizeH="0" baseline="0" noProof="0">
                <a:ln>
                  <a:noFill/>
                </a:ln>
                <a:solidFill>
                  <a:srgbClr val="8B8B8B"/>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3" b="0" i="0" u="none" strike="noStrike" kern="1200" cap="none" spc="-1" normalizeH="0" baseline="0" noProof="0">
              <a:ln>
                <a:noFill/>
              </a:ln>
              <a:solidFill>
                <a:prstClr val="black"/>
              </a:solidFill>
              <a:effectLst/>
              <a:uLnTx/>
              <a:uFillTx/>
              <a:latin typeface="Times New Roman"/>
              <a:ea typeface="+mn-ea"/>
              <a:cs typeface="+mn-cs"/>
            </a:endParaRPr>
          </a:p>
        </p:txBody>
      </p:sp>
      <p:sp>
        <p:nvSpPr>
          <p:cNvPr id="213" name="CustomShape 3"/>
          <p:cNvSpPr/>
          <p:nvPr/>
        </p:nvSpPr>
        <p:spPr>
          <a:xfrm>
            <a:off x="294500" y="393700"/>
            <a:ext cx="6493925" cy="674652"/>
          </a:xfrm>
          <a:prstGeom prst="rect">
            <a:avLst/>
          </a:prstGeom>
          <a:noFill/>
          <a:ln>
            <a:noFill/>
          </a:ln>
        </p:spPr>
        <p:style>
          <a:lnRef idx="0">
            <a:scrgbClr r="0" g="0" b="0"/>
          </a:lnRef>
          <a:fillRef idx="0">
            <a:scrgbClr r="0" g="0" b="0"/>
          </a:fillRef>
          <a:effectRef idx="0">
            <a:scrgbClr r="0" g="0" b="0"/>
          </a:effectRef>
          <a:fontRef idx="minor"/>
        </p:style>
        <p:txBody>
          <a:bodyPr lIns="80411" tIns="39995" rIns="80411" bIns="3999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59" b="1" i="0" u="none" strike="noStrike" kern="1200" cap="none" spc="-1" normalizeH="0" baseline="0" noProof="0" dirty="0" err="1">
                <a:ln>
                  <a:noFill/>
                </a:ln>
                <a:solidFill>
                  <a:srgbClr val="FF00FF"/>
                </a:solidFill>
                <a:effectLst/>
                <a:uLnTx/>
                <a:uFillTx/>
                <a:latin typeface="微軟正黑體"/>
                <a:ea typeface="微軟正黑體"/>
                <a:cs typeface="+mn-cs"/>
              </a:rPr>
              <a:t>演練內容與程序</a:t>
            </a:r>
            <a:endParaRPr kumimoji="0" lang="en-US" sz="3859" b="0" i="0" u="none" strike="noStrike" kern="1200" cap="none" spc="-1" normalizeH="0" baseline="0" noProof="0" dirty="0">
              <a:ln>
                <a:noFill/>
              </a:ln>
              <a:solidFill>
                <a:srgbClr val="FF00FF"/>
              </a:solidFill>
              <a:effectLst/>
              <a:uLnTx/>
              <a:uFillTx/>
              <a:latin typeface="Arial"/>
              <a:ea typeface="+mn-ea"/>
              <a:cs typeface="+mn-cs"/>
            </a:endParaRPr>
          </a:p>
        </p:txBody>
      </p:sp>
      <p:sp>
        <p:nvSpPr>
          <p:cNvPr id="214" name="CustomShape 4"/>
          <p:cNvSpPr/>
          <p:nvPr/>
        </p:nvSpPr>
        <p:spPr>
          <a:xfrm>
            <a:off x="546100" y="1460500"/>
            <a:ext cx="6503608" cy="441515"/>
          </a:xfrm>
          <a:prstGeom prst="rect">
            <a:avLst/>
          </a:prstGeom>
          <a:noFill/>
          <a:ln>
            <a:noFill/>
          </a:ln>
        </p:spPr>
        <p:style>
          <a:lnRef idx="0">
            <a:scrgbClr r="0" g="0" b="0"/>
          </a:lnRef>
          <a:fillRef idx="0">
            <a:scrgbClr r="0" g="0" b="0"/>
          </a:fillRef>
          <a:effectRef idx="0">
            <a:scrgbClr r="0" g="0" b="0"/>
          </a:effectRef>
          <a:fontRef idx="minor"/>
        </p:style>
        <p:txBody>
          <a:bodyPr lIns="0" tIns="10525" rIns="0" bIns="0">
            <a:spAutoFit/>
          </a:bodyPr>
          <a:lstStyle/>
          <a:p>
            <a:pPr marL="10946" marR="0" lvl="0" indent="0" algn="l" defTabSz="914400" rtl="0" eaLnBrk="1" fontAlgn="auto" latinLnBrk="0" hangingPunct="1">
              <a:lnSpc>
                <a:spcPct val="100000"/>
              </a:lnSpc>
              <a:spcBef>
                <a:spcPts val="83"/>
              </a:spcBef>
              <a:spcAft>
                <a:spcPts val="0"/>
              </a:spcAft>
              <a:buClrTx/>
              <a:buSzTx/>
              <a:buFontTx/>
              <a:buNone/>
              <a:tabLst/>
              <a:defRPr/>
            </a:pPr>
            <a:r>
              <a:rPr kumimoji="0" lang="en-US" sz="2800" b="1" i="0" u="none" strike="noStrike" kern="1200" cap="none" spc="1" normalizeH="0" baseline="0" noProof="0" dirty="0" err="1">
                <a:ln>
                  <a:noFill/>
                </a:ln>
                <a:solidFill>
                  <a:srgbClr val="0000FF"/>
                </a:solidFill>
                <a:effectLst/>
                <a:uLnTx/>
                <a:uFillTx/>
                <a:latin typeface="微軟正黑體"/>
                <a:ea typeface="微軟正黑體"/>
                <a:cs typeface="+mn-cs"/>
              </a:rPr>
              <a:t>一般</a:t>
            </a:r>
            <a:r>
              <a:rPr kumimoji="0" lang="en-US" sz="2800" b="1" i="0" u="none" strike="noStrike" kern="1200" cap="none" spc="-1" normalizeH="0" baseline="0" noProof="0" dirty="0" err="1">
                <a:ln>
                  <a:noFill/>
                </a:ln>
                <a:solidFill>
                  <a:srgbClr val="0000FF"/>
                </a:solidFill>
                <a:effectLst/>
                <a:uLnTx/>
                <a:uFillTx/>
                <a:latin typeface="微軟正黑體"/>
                <a:ea typeface="微軟正黑體"/>
                <a:cs typeface="+mn-cs"/>
              </a:rPr>
              <a:t>演練內容應含下列</a:t>
            </a:r>
            <a:r>
              <a:rPr kumimoji="0" lang="en-US" sz="2800" b="1" i="0" u="none" strike="noStrike" kern="1200" cap="none" spc="-14" normalizeH="0" baseline="0" noProof="0" dirty="0" err="1">
                <a:ln>
                  <a:noFill/>
                </a:ln>
                <a:solidFill>
                  <a:srgbClr val="0000FF"/>
                </a:solidFill>
                <a:effectLst/>
                <a:uLnTx/>
                <a:uFillTx/>
                <a:latin typeface="微軟正黑體"/>
                <a:ea typeface="微軟正黑體"/>
                <a:cs typeface="+mn-cs"/>
              </a:rPr>
              <a:t>幾項</a:t>
            </a:r>
            <a:r>
              <a:rPr kumimoji="0" lang="en-US" sz="2800" b="1" i="0" u="none" strike="noStrike" kern="1200" cap="none" spc="-5" normalizeH="0" baseline="0" noProof="0" dirty="0">
                <a:ln>
                  <a:noFill/>
                </a:ln>
                <a:solidFill>
                  <a:srgbClr val="0000FF"/>
                </a:solidFill>
                <a:effectLst/>
                <a:uLnTx/>
                <a:uFillTx/>
                <a:latin typeface="微軟正黑體"/>
                <a:ea typeface="微軟正黑體"/>
                <a:cs typeface="+mn-cs"/>
              </a:rPr>
              <a:t>：</a:t>
            </a:r>
            <a:endParaRPr kumimoji="0" lang="en-US" sz="2800" b="1" i="0" u="none" strike="noStrike" kern="1200" cap="none" spc="-1" normalizeH="0" baseline="0" noProof="0" dirty="0">
              <a:ln>
                <a:noFill/>
              </a:ln>
              <a:solidFill>
                <a:srgbClr val="0000FF"/>
              </a:solidFill>
              <a:effectLst/>
              <a:uLnTx/>
              <a:uFillTx/>
              <a:latin typeface="Arial"/>
              <a:ea typeface="+mn-ea"/>
              <a:cs typeface="+mn-cs"/>
            </a:endParaRPr>
          </a:p>
        </p:txBody>
      </p:sp>
      <p:graphicFrame>
        <p:nvGraphicFramePr>
          <p:cNvPr id="215" name="Table 5"/>
          <p:cNvGraphicFramePr/>
          <p:nvPr/>
        </p:nvGraphicFramePr>
        <p:xfrm>
          <a:off x="165100" y="2832100"/>
          <a:ext cx="10317782" cy="5555165"/>
        </p:xfrm>
        <a:graphic>
          <a:graphicData uri="http://schemas.openxmlformats.org/drawingml/2006/table">
            <a:tbl>
              <a:tblPr/>
              <a:tblGrid>
                <a:gridCol w="540801">
                  <a:extLst>
                    <a:ext uri="{9D8B030D-6E8A-4147-A177-3AD203B41FA5}">
                      <a16:colId xmlns:a16="http://schemas.microsoft.com/office/drawing/2014/main" val="20000"/>
                    </a:ext>
                  </a:extLst>
                </a:gridCol>
                <a:gridCol w="3787383">
                  <a:extLst>
                    <a:ext uri="{9D8B030D-6E8A-4147-A177-3AD203B41FA5}">
                      <a16:colId xmlns:a16="http://schemas.microsoft.com/office/drawing/2014/main" val="20001"/>
                    </a:ext>
                  </a:extLst>
                </a:gridCol>
                <a:gridCol w="5989598">
                  <a:extLst>
                    <a:ext uri="{9D8B030D-6E8A-4147-A177-3AD203B41FA5}">
                      <a16:colId xmlns:a16="http://schemas.microsoft.com/office/drawing/2014/main" val="20002"/>
                    </a:ext>
                  </a:extLst>
                </a:gridCol>
              </a:tblGrid>
              <a:tr h="545015">
                <a:tc>
                  <a:txBody>
                    <a:bodyPr/>
                    <a:lstStyle/>
                    <a:p>
                      <a:endParaRPr lang="zh-TW" sz="2400" dirty="0"/>
                    </a:p>
                  </a:txBody>
                  <a:tcPr marL="106934" marR="106934" marT="53467" marB="53467">
                    <a:lnL w="12240">
                      <a:solidFill>
                        <a:srgbClr val="FFFFFF"/>
                      </a:solidFill>
                    </a:lnL>
                    <a:lnR w="12240">
                      <a:solidFill>
                        <a:srgbClr val="FFFFFF"/>
                      </a:solidFill>
                    </a:lnR>
                    <a:lnT w="12240">
                      <a:solidFill>
                        <a:srgbClr val="FFFFFF"/>
                      </a:solidFill>
                    </a:lnT>
                    <a:lnB w="38160">
                      <a:solidFill>
                        <a:srgbClr val="FFFFFF"/>
                      </a:solidFill>
                    </a:lnB>
                    <a:solidFill>
                      <a:srgbClr val="4F81BC"/>
                    </a:solidFill>
                  </a:tcPr>
                </a:tc>
                <a:tc>
                  <a:txBody>
                    <a:bodyPr/>
                    <a:lstStyle/>
                    <a:p>
                      <a:pPr marL="90000" algn="ctr">
                        <a:lnSpc>
                          <a:spcPct val="100000"/>
                        </a:lnSpc>
                        <a:spcBef>
                          <a:spcPts val="275"/>
                        </a:spcBef>
                      </a:pPr>
                      <a:r>
                        <a:rPr lang="en-US" sz="2400" b="1" strike="noStrike" spc="-1" dirty="0" err="1">
                          <a:solidFill>
                            <a:srgbClr val="FFFFFF"/>
                          </a:solidFill>
                          <a:latin typeface="微軟正黑體"/>
                          <a:ea typeface="微軟正黑體"/>
                        </a:rPr>
                        <a:t>演練內容</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38160">
                      <a:solidFill>
                        <a:srgbClr val="FFFFFF"/>
                      </a:solidFill>
                    </a:lnB>
                    <a:solidFill>
                      <a:srgbClr val="4F81BC"/>
                    </a:solidFill>
                  </a:tcPr>
                </a:tc>
                <a:tc>
                  <a:txBody>
                    <a:bodyPr/>
                    <a:lstStyle/>
                    <a:p>
                      <a:pPr marL="90720" algn="ctr">
                        <a:lnSpc>
                          <a:spcPct val="100000"/>
                        </a:lnSpc>
                        <a:spcBef>
                          <a:spcPts val="275"/>
                        </a:spcBef>
                      </a:pPr>
                      <a:r>
                        <a:rPr lang="en-US" sz="2400" b="1" strike="noStrike" spc="-1" dirty="0" err="1">
                          <a:solidFill>
                            <a:srgbClr val="FFFF00"/>
                          </a:solidFill>
                          <a:latin typeface="微軟正黑體"/>
                          <a:ea typeface="微軟正黑體"/>
                        </a:rPr>
                        <a:t>演練重點</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38160">
                      <a:solidFill>
                        <a:srgbClr val="FFFFFF"/>
                      </a:solidFill>
                    </a:lnB>
                    <a:solidFill>
                      <a:srgbClr val="4F81BC"/>
                    </a:solidFill>
                  </a:tcPr>
                </a:tc>
                <a:extLst>
                  <a:ext uri="{0D108BD9-81ED-4DB2-BD59-A6C34878D82A}">
                    <a16:rowId xmlns:a16="http://schemas.microsoft.com/office/drawing/2014/main" val="10000"/>
                  </a:ext>
                </a:extLst>
              </a:tr>
              <a:tr h="485788">
                <a:tc>
                  <a:txBody>
                    <a:bodyPr/>
                    <a:lstStyle/>
                    <a:p>
                      <a:pPr marL="90000" algn="ctr">
                        <a:lnSpc>
                          <a:spcPct val="100000"/>
                        </a:lnSpc>
                        <a:spcBef>
                          <a:spcPts val="281"/>
                        </a:spcBef>
                      </a:pPr>
                      <a:r>
                        <a:rPr lang="en-US" sz="2400" b="1" strike="noStrike" spc="-1" dirty="0">
                          <a:solidFill>
                            <a:srgbClr val="000000"/>
                          </a:solidFill>
                          <a:latin typeface="微軟正黑體"/>
                          <a:ea typeface="微軟正黑體"/>
                        </a:rPr>
                        <a:t>1</a:t>
                      </a:r>
                      <a:endParaRPr lang="en-US" sz="2400" b="1" strike="noStrike" spc="-1" dirty="0">
                        <a:latin typeface="Arial"/>
                      </a:endParaRPr>
                    </a:p>
                  </a:txBody>
                  <a:tcPr marL="106934" marR="106934" marT="53467" marB="53467">
                    <a:lnL w="12240">
                      <a:solidFill>
                        <a:srgbClr val="FFFFFF"/>
                      </a:solidFill>
                    </a:lnL>
                    <a:lnR w="12240">
                      <a:solidFill>
                        <a:srgbClr val="FFFFFF"/>
                      </a:solidFill>
                    </a:lnR>
                    <a:lnT w="38160">
                      <a:solidFill>
                        <a:srgbClr val="FFFFFF"/>
                      </a:solidFill>
                    </a:lnT>
                    <a:lnB w="12240">
                      <a:solidFill>
                        <a:srgbClr val="FFFFFF"/>
                      </a:solidFill>
                    </a:lnB>
                    <a:solidFill>
                      <a:srgbClr val="D0D7E8"/>
                    </a:solidFill>
                  </a:tcPr>
                </a:tc>
                <a:tc>
                  <a:txBody>
                    <a:bodyPr/>
                    <a:lstStyle/>
                    <a:p>
                      <a:pPr marL="90000">
                        <a:lnSpc>
                          <a:spcPct val="100000"/>
                        </a:lnSpc>
                        <a:spcBef>
                          <a:spcPts val="281"/>
                        </a:spcBef>
                      </a:pPr>
                      <a:r>
                        <a:rPr lang="en-US" sz="2400" b="1" strike="noStrike" spc="-1" dirty="0" err="1">
                          <a:solidFill>
                            <a:srgbClr val="000000"/>
                          </a:solidFill>
                          <a:latin typeface="微軟正黑體"/>
                          <a:ea typeface="微軟正黑體"/>
                        </a:rPr>
                        <a:t>事故發</a:t>
                      </a:r>
                      <a:r>
                        <a:rPr lang="en-US" sz="2400" b="1" strike="noStrike" spc="-15" dirty="0" err="1">
                          <a:solidFill>
                            <a:srgbClr val="000000"/>
                          </a:solidFill>
                          <a:latin typeface="微軟正黑體"/>
                          <a:ea typeface="微軟正黑體"/>
                        </a:rPr>
                        <a:t>生</a:t>
                      </a:r>
                      <a:r>
                        <a:rPr lang="en-US" sz="2400" b="1" strike="noStrike" spc="-1" dirty="0" err="1">
                          <a:solidFill>
                            <a:srgbClr val="000000"/>
                          </a:solidFill>
                          <a:latin typeface="微軟正黑體"/>
                          <a:ea typeface="微軟正黑體"/>
                        </a:rPr>
                        <a:t>與</a:t>
                      </a:r>
                      <a:r>
                        <a:rPr lang="en-US" sz="2400" b="1" strike="noStrike" spc="-15" dirty="0" err="1">
                          <a:solidFill>
                            <a:srgbClr val="000000"/>
                          </a:solidFill>
                          <a:latin typeface="微軟正黑體"/>
                          <a:ea typeface="微軟正黑體"/>
                        </a:rPr>
                        <a:t>察</a:t>
                      </a:r>
                      <a:r>
                        <a:rPr lang="en-US" sz="2400" b="1" strike="noStrike" spc="-1" dirty="0" err="1">
                          <a:solidFill>
                            <a:srgbClr val="000000"/>
                          </a:solidFill>
                          <a:latin typeface="微軟正黑體"/>
                          <a:ea typeface="微軟正黑體"/>
                        </a:rPr>
                        <a:t>覺</a:t>
                      </a:r>
                      <a:endParaRPr lang="en-US" sz="2400" b="1" strike="noStrike" spc="-1" dirty="0">
                        <a:latin typeface="Arial"/>
                      </a:endParaRPr>
                    </a:p>
                  </a:txBody>
                  <a:tcPr marL="106934" marR="106934" marT="53467" marB="53467">
                    <a:lnL w="12240">
                      <a:solidFill>
                        <a:srgbClr val="FFFFFF"/>
                      </a:solidFill>
                    </a:lnL>
                    <a:lnR w="12240">
                      <a:solidFill>
                        <a:srgbClr val="FFFFFF"/>
                      </a:solidFill>
                    </a:lnR>
                    <a:lnT w="38160">
                      <a:solidFill>
                        <a:srgbClr val="FFFFFF"/>
                      </a:solidFill>
                    </a:lnT>
                    <a:lnB w="12240">
                      <a:solidFill>
                        <a:srgbClr val="FFFFFF"/>
                      </a:solidFill>
                    </a:lnB>
                    <a:solidFill>
                      <a:srgbClr val="D0D7E8"/>
                    </a:solidFill>
                  </a:tcPr>
                </a:tc>
                <a:tc>
                  <a:txBody>
                    <a:bodyPr/>
                    <a:lstStyle/>
                    <a:p>
                      <a:pPr marL="90720">
                        <a:lnSpc>
                          <a:spcPct val="100000"/>
                        </a:lnSpc>
                        <a:spcBef>
                          <a:spcPts val="281"/>
                        </a:spcBef>
                      </a:pPr>
                      <a:r>
                        <a:rPr lang="en-US" sz="2400" b="1" strike="noStrike" spc="-1" dirty="0" err="1">
                          <a:solidFill>
                            <a:srgbClr val="FF0000"/>
                          </a:solidFill>
                          <a:latin typeface="微軟正黑體"/>
                          <a:ea typeface="微軟正黑體"/>
                        </a:rPr>
                        <a:t>就地掩蔽</a:t>
                      </a:r>
                      <a:r>
                        <a:rPr lang="en-US" sz="2400" b="1" strike="noStrike" spc="-7" dirty="0">
                          <a:solidFill>
                            <a:srgbClr val="FF0000"/>
                          </a:solidFill>
                          <a:latin typeface="微軟正黑體"/>
                          <a:ea typeface="微軟正黑體"/>
                        </a:rPr>
                        <a:t>(</a:t>
                      </a:r>
                      <a:r>
                        <a:rPr lang="en-US" sz="2400" b="1" strike="noStrike" spc="-15" dirty="0" err="1">
                          <a:solidFill>
                            <a:srgbClr val="FF0000"/>
                          </a:solidFill>
                          <a:latin typeface="微軟正黑體"/>
                          <a:ea typeface="微軟正黑體"/>
                        </a:rPr>
                        <a:t>趴</a:t>
                      </a:r>
                      <a:r>
                        <a:rPr lang="en-US" sz="2400" b="1" strike="noStrike" spc="-1" dirty="0" err="1">
                          <a:solidFill>
                            <a:srgbClr val="FF0000"/>
                          </a:solidFill>
                          <a:latin typeface="微軟正黑體"/>
                          <a:ea typeface="微軟正黑體"/>
                        </a:rPr>
                        <a:t>下、掩</a:t>
                      </a:r>
                      <a:r>
                        <a:rPr lang="en-US" sz="2400" b="1" strike="noStrike" spc="-15" dirty="0" err="1">
                          <a:solidFill>
                            <a:srgbClr val="FF0000"/>
                          </a:solidFill>
                          <a:latin typeface="微軟正黑體"/>
                          <a:ea typeface="微軟正黑體"/>
                        </a:rPr>
                        <a:t>護</a:t>
                      </a:r>
                      <a:r>
                        <a:rPr lang="en-US" sz="2400" b="1" strike="noStrike" spc="-1" dirty="0" err="1">
                          <a:solidFill>
                            <a:srgbClr val="FF0000"/>
                          </a:solidFill>
                          <a:latin typeface="微軟正黑體"/>
                          <a:ea typeface="微軟正黑體"/>
                        </a:rPr>
                        <a:t>、</a:t>
                      </a:r>
                      <a:r>
                        <a:rPr lang="en-US" sz="2400" b="1" strike="noStrike" spc="-15" dirty="0" err="1">
                          <a:solidFill>
                            <a:srgbClr val="FF0000"/>
                          </a:solidFill>
                          <a:latin typeface="微軟正黑體"/>
                          <a:ea typeface="微軟正黑體"/>
                        </a:rPr>
                        <a:t>穩</a:t>
                      </a:r>
                      <a:r>
                        <a:rPr lang="en-US" sz="2400" b="1" strike="noStrike" spc="-1" dirty="0" err="1">
                          <a:solidFill>
                            <a:srgbClr val="FF0000"/>
                          </a:solidFill>
                          <a:latin typeface="微軟正黑體"/>
                          <a:ea typeface="微軟正黑體"/>
                        </a:rPr>
                        <a:t>住</a:t>
                      </a:r>
                      <a:r>
                        <a:rPr lang="en-US" sz="2400" b="1" strike="noStrike" spc="-1" dirty="0">
                          <a:solidFill>
                            <a:srgbClr val="FF0000"/>
                          </a:solidFill>
                          <a:latin typeface="微軟正黑體"/>
                          <a:ea typeface="微軟正黑體"/>
                        </a:rPr>
                        <a:t>)</a:t>
                      </a:r>
                      <a:endParaRPr lang="en-US" sz="2400" b="1" strike="noStrike" spc="-1" dirty="0">
                        <a:latin typeface="Arial"/>
                      </a:endParaRPr>
                    </a:p>
                  </a:txBody>
                  <a:tcPr marL="106934" marR="106934" marT="53467" marB="53467">
                    <a:lnL w="12240">
                      <a:solidFill>
                        <a:srgbClr val="FFFFFF"/>
                      </a:solidFill>
                    </a:lnL>
                    <a:lnR w="12240">
                      <a:solidFill>
                        <a:srgbClr val="FFFFFF"/>
                      </a:solidFill>
                    </a:lnR>
                    <a:lnT w="38160">
                      <a:solidFill>
                        <a:srgbClr val="FFFFFF"/>
                      </a:solidFill>
                    </a:lnT>
                    <a:lnB w="12240">
                      <a:solidFill>
                        <a:srgbClr val="FFFFFF"/>
                      </a:solidFill>
                    </a:lnB>
                    <a:solidFill>
                      <a:srgbClr val="D0D7E8"/>
                    </a:solidFill>
                  </a:tcPr>
                </a:tc>
                <a:extLst>
                  <a:ext uri="{0D108BD9-81ED-4DB2-BD59-A6C34878D82A}">
                    <a16:rowId xmlns:a16="http://schemas.microsoft.com/office/drawing/2014/main" val="10001"/>
                  </a:ext>
                </a:extLst>
              </a:tr>
              <a:tr h="485788">
                <a:tc>
                  <a:txBody>
                    <a:bodyPr/>
                    <a:lstStyle/>
                    <a:p>
                      <a:pPr marL="90000" algn="ctr">
                        <a:lnSpc>
                          <a:spcPct val="100000"/>
                        </a:lnSpc>
                        <a:spcBef>
                          <a:spcPts val="281"/>
                        </a:spcBef>
                      </a:pPr>
                      <a:r>
                        <a:rPr lang="en-US" sz="2400" b="1" strike="noStrike" spc="-1">
                          <a:solidFill>
                            <a:srgbClr val="000000"/>
                          </a:solidFill>
                          <a:latin typeface="微軟正黑體"/>
                          <a:ea typeface="微軟正黑體"/>
                        </a:rPr>
                        <a:t>2</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000">
                        <a:lnSpc>
                          <a:spcPct val="100000"/>
                        </a:lnSpc>
                        <a:spcBef>
                          <a:spcPts val="281"/>
                        </a:spcBef>
                      </a:pPr>
                      <a:r>
                        <a:rPr lang="en-US" sz="2400" b="1" strike="noStrike" spc="-1" dirty="0" err="1">
                          <a:solidFill>
                            <a:srgbClr val="000000"/>
                          </a:solidFill>
                          <a:latin typeface="微軟正黑體"/>
                          <a:ea typeface="微軟正黑體"/>
                        </a:rPr>
                        <a:t>疏散避</a:t>
                      </a:r>
                      <a:r>
                        <a:rPr lang="en-US" sz="2400" b="1" strike="noStrike" spc="-15" dirty="0" err="1">
                          <a:solidFill>
                            <a:srgbClr val="000000"/>
                          </a:solidFill>
                          <a:latin typeface="微軟正黑體"/>
                          <a:ea typeface="微軟正黑體"/>
                        </a:rPr>
                        <a:t>難</a:t>
                      </a:r>
                      <a:r>
                        <a:rPr lang="en-US" sz="2400" b="1" strike="noStrike" spc="-1" dirty="0" err="1">
                          <a:solidFill>
                            <a:srgbClr val="000000"/>
                          </a:solidFill>
                          <a:latin typeface="微軟正黑體"/>
                          <a:ea typeface="微軟正黑體"/>
                        </a:rPr>
                        <a:t>引導</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720">
                        <a:lnSpc>
                          <a:spcPct val="100000"/>
                        </a:lnSpc>
                        <a:spcBef>
                          <a:spcPts val="281"/>
                        </a:spcBef>
                      </a:pPr>
                      <a:r>
                        <a:rPr lang="en-US" sz="2400" b="1" strike="noStrike" spc="-1" dirty="0" err="1">
                          <a:solidFill>
                            <a:srgbClr val="FF0000"/>
                          </a:solidFill>
                          <a:latin typeface="微軟正黑體"/>
                          <a:ea typeface="微軟正黑體"/>
                        </a:rPr>
                        <a:t>逃生疏</a:t>
                      </a:r>
                      <a:r>
                        <a:rPr lang="en-US" sz="2400" b="1" strike="noStrike" spc="-15" dirty="0" err="1">
                          <a:solidFill>
                            <a:srgbClr val="FF0000"/>
                          </a:solidFill>
                          <a:latin typeface="微軟正黑體"/>
                          <a:ea typeface="微軟正黑體"/>
                        </a:rPr>
                        <a:t>散</a:t>
                      </a:r>
                      <a:r>
                        <a:rPr lang="en-US" sz="2400" b="1" strike="noStrike" spc="-1" dirty="0" err="1">
                          <a:solidFill>
                            <a:srgbClr val="FF0000"/>
                          </a:solidFill>
                          <a:latin typeface="微軟正黑體"/>
                          <a:ea typeface="微軟正黑體"/>
                        </a:rPr>
                        <a:t>與</a:t>
                      </a:r>
                      <a:r>
                        <a:rPr lang="en-US" sz="2400" b="1" strike="noStrike" spc="-15" dirty="0" err="1">
                          <a:solidFill>
                            <a:srgbClr val="FF0000"/>
                          </a:solidFill>
                          <a:latin typeface="微軟正黑體"/>
                          <a:ea typeface="微軟正黑體"/>
                        </a:rPr>
                        <a:t>避</a:t>
                      </a:r>
                      <a:r>
                        <a:rPr lang="en-US" sz="2400" b="1" strike="noStrike" spc="-1" dirty="0" err="1">
                          <a:solidFill>
                            <a:srgbClr val="FF0000"/>
                          </a:solidFill>
                          <a:latin typeface="微軟正黑體"/>
                          <a:ea typeface="微軟正黑體"/>
                        </a:rPr>
                        <a:t>難演練</a:t>
                      </a:r>
                      <a:r>
                        <a:rPr lang="en-US" sz="2400" b="1" strike="noStrike" spc="-15" dirty="0" err="1">
                          <a:solidFill>
                            <a:srgbClr val="FF0000"/>
                          </a:solidFill>
                          <a:latin typeface="微軟正黑體"/>
                          <a:ea typeface="微軟正黑體"/>
                        </a:rPr>
                        <a:t>（</a:t>
                      </a:r>
                      <a:r>
                        <a:rPr lang="en-US" sz="2400" b="1" strike="noStrike" spc="-1" dirty="0" err="1">
                          <a:solidFill>
                            <a:srgbClr val="FF0000"/>
                          </a:solidFill>
                          <a:latin typeface="微軟正黑體"/>
                          <a:ea typeface="微軟正黑體"/>
                        </a:rPr>
                        <a:t>不</a:t>
                      </a:r>
                      <a:r>
                        <a:rPr lang="en-US" sz="2400" b="1" strike="noStrike" spc="-15" dirty="0" err="1">
                          <a:solidFill>
                            <a:srgbClr val="FF0000"/>
                          </a:solidFill>
                          <a:latin typeface="微軟正黑體"/>
                          <a:ea typeface="微軟正黑體"/>
                        </a:rPr>
                        <a:t>語</a:t>
                      </a:r>
                      <a:r>
                        <a:rPr lang="en-US" sz="2400" b="1" strike="noStrike" spc="-1" dirty="0" err="1">
                          <a:solidFill>
                            <a:srgbClr val="FF0000"/>
                          </a:solidFill>
                          <a:latin typeface="微軟正黑體"/>
                          <a:ea typeface="微軟正黑體"/>
                        </a:rPr>
                        <a:t>、不推</a:t>
                      </a:r>
                      <a:r>
                        <a:rPr lang="en-US" sz="2400" b="1" strike="noStrike" spc="-15" dirty="0" err="1">
                          <a:solidFill>
                            <a:srgbClr val="FF0000"/>
                          </a:solidFill>
                          <a:latin typeface="微軟正黑體"/>
                          <a:ea typeface="微軟正黑體"/>
                        </a:rPr>
                        <a:t>、</a:t>
                      </a:r>
                      <a:r>
                        <a:rPr lang="en-US" sz="2400" b="1" strike="noStrike" spc="-1" dirty="0" err="1">
                          <a:solidFill>
                            <a:srgbClr val="FF0000"/>
                          </a:solidFill>
                          <a:latin typeface="微軟正黑體"/>
                          <a:ea typeface="微軟正黑體"/>
                        </a:rPr>
                        <a:t>不跑</a:t>
                      </a:r>
                      <a:r>
                        <a:rPr lang="en-US" sz="2400" b="1" strike="noStrike" spc="-1" dirty="0">
                          <a:solidFill>
                            <a:srgbClr val="FF0000"/>
                          </a:solidFill>
                          <a:latin typeface="微軟正黑體"/>
                          <a:ea typeface="微軟正黑體"/>
                        </a:rPr>
                        <a:t>)</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extLst>
                  <a:ext uri="{0D108BD9-81ED-4DB2-BD59-A6C34878D82A}">
                    <a16:rowId xmlns:a16="http://schemas.microsoft.com/office/drawing/2014/main" val="10002"/>
                  </a:ext>
                </a:extLst>
              </a:tr>
              <a:tr h="540723">
                <a:tc>
                  <a:txBody>
                    <a:bodyPr/>
                    <a:lstStyle/>
                    <a:p>
                      <a:pPr marL="90000" algn="ctr">
                        <a:lnSpc>
                          <a:spcPct val="100000"/>
                        </a:lnSpc>
                        <a:spcBef>
                          <a:spcPts val="281"/>
                        </a:spcBef>
                      </a:pPr>
                      <a:r>
                        <a:rPr lang="en-US" sz="2400" b="1" strike="noStrike" spc="-1">
                          <a:solidFill>
                            <a:srgbClr val="000000"/>
                          </a:solidFill>
                          <a:latin typeface="微軟正黑體"/>
                          <a:ea typeface="微軟正黑體"/>
                        </a:rPr>
                        <a:t>3</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000">
                        <a:lnSpc>
                          <a:spcPct val="100000"/>
                        </a:lnSpc>
                        <a:spcBef>
                          <a:spcPts val="281"/>
                        </a:spcBef>
                      </a:pPr>
                      <a:r>
                        <a:rPr lang="en-US" sz="2400" b="1" strike="noStrike" spc="4" dirty="0" err="1">
                          <a:solidFill>
                            <a:srgbClr val="000000"/>
                          </a:solidFill>
                          <a:latin typeface="微軟正黑體"/>
                          <a:ea typeface="微軟正黑體"/>
                        </a:rPr>
                        <a:t>災情</a:t>
                      </a:r>
                      <a:r>
                        <a:rPr lang="en-US" sz="2400" b="1" strike="noStrike" spc="-7" dirty="0" err="1">
                          <a:solidFill>
                            <a:srgbClr val="000000"/>
                          </a:solidFill>
                          <a:latin typeface="微軟正黑體"/>
                          <a:ea typeface="微軟正黑體"/>
                        </a:rPr>
                        <a:t>發</a:t>
                      </a:r>
                      <a:r>
                        <a:rPr lang="en-US" sz="2400" b="1" strike="noStrike" spc="-12" dirty="0" err="1">
                          <a:solidFill>
                            <a:srgbClr val="000000"/>
                          </a:solidFill>
                          <a:latin typeface="微軟正黑體"/>
                          <a:ea typeface="微軟正黑體"/>
                        </a:rPr>
                        <a:t>布</a:t>
                      </a:r>
                      <a:r>
                        <a:rPr lang="en-US" sz="2400" b="1" strike="noStrike" spc="4" dirty="0" err="1">
                          <a:solidFill>
                            <a:srgbClr val="000000"/>
                          </a:solidFill>
                          <a:latin typeface="微軟正黑體"/>
                          <a:ea typeface="微軟正黑體"/>
                        </a:rPr>
                        <a:t>、</a:t>
                      </a:r>
                      <a:r>
                        <a:rPr lang="en-US" sz="2400" b="1" strike="noStrike" spc="-15" dirty="0" err="1">
                          <a:solidFill>
                            <a:srgbClr val="000000"/>
                          </a:solidFill>
                          <a:latin typeface="微軟正黑體"/>
                          <a:ea typeface="微軟正黑體"/>
                        </a:rPr>
                        <a:t>啟</a:t>
                      </a:r>
                      <a:r>
                        <a:rPr lang="en-US" sz="2400" b="1" strike="noStrike" spc="4" dirty="0" err="1">
                          <a:solidFill>
                            <a:srgbClr val="000000"/>
                          </a:solidFill>
                          <a:latin typeface="微軟正黑體"/>
                          <a:ea typeface="微軟正黑體"/>
                        </a:rPr>
                        <a:t>動應</a:t>
                      </a:r>
                      <a:r>
                        <a:rPr lang="en-US" sz="2400" b="1" strike="noStrike" spc="-7" dirty="0" err="1">
                          <a:solidFill>
                            <a:srgbClr val="000000"/>
                          </a:solidFill>
                          <a:latin typeface="微軟正黑體"/>
                          <a:ea typeface="微軟正黑體"/>
                        </a:rPr>
                        <a:t>變</a:t>
                      </a:r>
                      <a:r>
                        <a:rPr lang="en-US" sz="2400" b="1" strike="noStrike" spc="-12" dirty="0" err="1">
                          <a:solidFill>
                            <a:srgbClr val="000000"/>
                          </a:solidFill>
                          <a:latin typeface="微軟正黑體"/>
                          <a:ea typeface="微軟正黑體"/>
                        </a:rPr>
                        <a:t>組</a:t>
                      </a:r>
                      <a:r>
                        <a:rPr lang="en-US" sz="2400" b="1" strike="noStrike" spc="4" dirty="0" err="1">
                          <a:solidFill>
                            <a:srgbClr val="000000"/>
                          </a:solidFill>
                          <a:latin typeface="微軟正黑體"/>
                          <a:ea typeface="微軟正黑體"/>
                        </a:rPr>
                        <a:t>織</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720">
                        <a:lnSpc>
                          <a:spcPct val="100000"/>
                        </a:lnSpc>
                        <a:spcBef>
                          <a:spcPts val="281"/>
                        </a:spcBef>
                      </a:pPr>
                      <a:r>
                        <a:rPr lang="en-US" sz="2400" b="1" strike="noStrike" spc="4" dirty="0" err="1">
                          <a:solidFill>
                            <a:srgbClr val="FF0000"/>
                          </a:solidFill>
                          <a:latin typeface="微軟正黑體"/>
                          <a:ea typeface="微軟正黑體"/>
                        </a:rPr>
                        <a:t>應變</a:t>
                      </a:r>
                      <a:r>
                        <a:rPr lang="en-US" sz="2400" b="1" strike="noStrike" spc="-7" dirty="0" err="1">
                          <a:solidFill>
                            <a:srgbClr val="FF0000"/>
                          </a:solidFill>
                          <a:latin typeface="微軟正黑體"/>
                          <a:ea typeface="微軟正黑體"/>
                        </a:rPr>
                        <a:t>組</a:t>
                      </a:r>
                      <a:r>
                        <a:rPr lang="en-US" sz="2400" b="1" strike="noStrike" spc="-12" dirty="0" err="1">
                          <a:solidFill>
                            <a:srgbClr val="FF0000"/>
                          </a:solidFill>
                          <a:latin typeface="微軟正黑體"/>
                          <a:ea typeface="微軟正黑體"/>
                        </a:rPr>
                        <a:t>織</a:t>
                      </a:r>
                      <a:r>
                        <a:rPr lang="en-US" sz="2400" b="1" strike="noStrike" spc="4" dirty="0" err="1">
                          <a:solidFill>
                            <a:srgbClr val="FF0000"/>
                          </a:solidFill>
                          <a:latin typeface="微軟正黑體"/>
                          <a:ea typeface="微軟正黑體"/>
                        </a:rPr>
                        <a:t>人</a:t>
                      </a:r>
                      <a:r>
                        <a:rPr lang="en-US" sz="2400" b="1" strike="noStrike" spc="-15" dirty="0" err="1">
                          <a:solidFill>
                            <a:srgbClr val="FF0000"/>
                          </a:solidFill>
                          <a:latin typeface="微軟正黑體"/>
                          <a:ea typeface="微軟正黑體"/>
                        </a:rPr>
                        <a:t>員</a:t>
                      </a:r>
                      <a:r>
                        <a:rPr lang="en-US" sz="2400" b="1" strike="noStrike" spc="4" dirty="0" err="1">
                          <a:solidFill>
                            <a:srgbClr val="FF0000"/>
                          </a:solidFill>
                          <a:latin typeface="微軟正黑體"/>
                          <a:ea typeface="微軟正黑體"/>
                        </a:rPr>
                        <a:t>編組</a:t>
                      </a:r>
                      <a:r>
                        <a:rPr lang="en-US" sz="2400" b="1" strike="noStrike" spc="-7" dirty="0" err="1">
                          <a:solidFill>
                            <a:srgbClr val="FF0000"/>
                          </a:solidFill>
                          <a:latin typeface="微軟正黑體"/>
                          <a:ea typeface="微軟正黑體"/>
                        </a:rPr>
                        <a:t>及</a:t>
                      </a:r>
                      <a:r>
                        <a:rPr lang="en-US" sz="2400" b="1" strike="noStrike" spc="-12" dirty="0" err="1">
                          <a:solidFill>
                            <a:srgbClr val="FF0000"/>
                          </a:solidFill>
                          <a:latin typeface="微軟正黑體"/>
                          <a:ea typeface="微軟正黑體"/>
                        </a:rPr>
                        <a:t>運</a:t>
                      </a:r>
                      <a:r>
                        <a:rPr lang="en-US" sz="2400" b="1" strike="noStrike" spc="4" dirty="0" err="1">
                          <a:solidFill>
                            <a:srgbClr val="FF0000"/>
                          </a:solidFill>
                          <a:latin typeface="微軟正黑體"/>
                          <a:ea typeface="微軟正黑體"/>
                        </a:rPr>
                        <a:t>作</a:t>
                      </a:r>
                      <a:r>
                        <a:rPr lang="en-US" sz="2400" b="1" strike="noStrike" spc="-15" dirty="0" err="1">
                          <a:solidFill>
                            <a:srgbClr val="FF0000"/>
                          </a:solidFill>
                          <a:latin typeface="微軟正黑體"/>
                          <a:ea typeface="微軟正黑體"/>
                        </a:rPr>
                        <a:t>、</a:t>
                      </a:r>
                      <a:r>
                        <a:rPr lang="en-US" sz="2400" b="1" strike="noStrike" spc="4" dirty="0" err="1">
                          <a:solidFill>
                            <a:srgbClr val="FF0000"/>
                          </a:solidFill>
                          <a:latin typeface="微軟正黑體"/>
                          <a:ea typeface="微軟正黑體"/>
                        </a:rPr>
                        <a:t>人員</a:t>
                      </a:r>
                      <a:r>
                        <a:rPr lang="en-US" sz="2400" b="1" strike="noStrike" spc="-7" dirty="0" err="1">
                          <a:solidFill>
                            <a:srgbClr val="FF0000"/>
                          </a:solidFill>
                          <a:latin typeface="微軟正黑體"/>
                          <a:ea typeface="微軟正黑體"/>
                        </a:rPr>
                        <a:t>清</a:t>
                      </a:r>
                      <a:r>
                        <a:rPr lang="en-US" sz="2400" b="1" strike="noStrike" spc="4" dirty="0" err="1">
                          <a:solidFill>
                            <a:srgbClr val="FF0000"/>
                          </a:solidFill>
                          <a:latin typeface="微軟正黑體"/>
                          <a:ea typeface="微軟正黑體"/>
                        </a:rPr>
                        <a:t>點</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extLst>
                  <a:ext uri="{0D108BD9-81ED-4DB2-BD59-A6C34878D82A}">
                    <a16:rowId xmlns:a16="http://schemas.microsoft.com/office/drawing/2014/main" val="10003"/>
                  </a:ext>
                </a:extLst>
              </a:tr>
              <a:tr h="848098">
                <a:tc>
                  <a:txBody>
                    <a:bodyPr/>
                    <a:lstStyle/>
                    <a:p>
                      <a:pPr marL="90000" algn="ctr">
                        <a:lnSpc>
                          <a:spcPct val="100000"/>
                        </a:lnSpc>
                        <a:spcBef>
                          <a:spcPts val="281"/>
                        </a:spcBef>
                      </a:pPr>
                      <a:r>
                        <a:rPr lang="en-US" sz="2400" b="1" strike="noStrike" spc="-1">
                          <a:solidFill>
                            <a:srgbClr val="000000"/>
                          </a:solidFill>
                          <a:latin typeface="微軟正黑體"/>
                          <a:ea typeface="微軟正黑體"/>
                        </a:rPr>
                        <a:t>4</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000">
                        <a:lnSpc>
                          <a:spcPct val="100000"/>
                        </a:lnSpc>
                        <a:spcBef>
                          <a:spcPts val="281"/>
                        </a:spcBef>
                      </a:pPr>
                      <a:r>
                        <a:rPr lang="en-US" sz="2400" b="1" strike="noStrike" spc="4" dirty="0" err="1">
                          <a:solidFill>
                            <a:srgbClr val="000000"/>
                          </a:solidFill>
                          <a:latin typeface="微軟正黑體"/>
                          <a:ea typeface="微軟正黑體"/>
                        </a:rPr>
                        <a:t>災害</a:t>
                      </a:r>
                      <a:r>
                        <a:rPr lang="en-US" sz="2400" b="1" strike="noStrike" spc="-7" dirty="0" err="1">
                          <a:solidFill>
                            <a:srgbClr val="000000"/>
                          </a:solidFill>
                          <a:latin typeface="微軟正黑體"/>
                          <a:ea typeface="微軟正黑體"/>
                        </a:rPr>
                        <a:t>發</a:t>
                      </a:r>
                      <a:r>
                        <a:rPr lang="en-US" sz="2400" b="1" strike="noStrike" spc="-12" dirty="0" err="1">
                          <a:solidFill>
                            <a:srgbClr val="000000"/>
                          </a:solidFill>
                          <a:latin typeface="微軟正黑體"/>
                          <a:ea typeface="微軟正黑體"/>
                        </a:rPr>
                        <a:t>生</a:t>
                      </a:r>
                      <a:r>
                        <a:rPr lang="en-US" sz="2400" b="1" strike="noStrike" spc="4" dirty="0" err="1">
                          <a:solidFill>
                            <a:srgbClr val="000000"/>
                          </a:solidFill>
                          <a:latin typeface="微軟正黑體"/>
                          <a:ea typeface="微軟正黑體"/>
                        </a:rPr>
                        <a:t>緊</a:t>
                      </a:r>
                      <a:r>
                        <a:rPr lang="en-US" sz="2400" b="1" strike="noStrike" spc="-15" dirty="0" err="1">
                          <a:solidFill>
                            <a:srgbClr val="000000"/>
                          </a:solidFill>
                          <a:latin typeface="微軟正黑體"/>
                          <a:ea typeface="微軟正黑體"/>
                        </a:rPr>
                        <a:t>急</a:t>
                      </a:r>
                      <a:r>
                        <a:rPr lang="en-US" sz="2400" b="1" strike="noStrike" spc="4" dirty="0" err="1">
                          <a:solidFill>
                            <a:srgbClr val="000000"/>
                          </a:solidFill>
                          <a:latin typeface="微軟正黑體"/>
                          <a:ea typeface="微軟正黑體"/>
                        </a:rPr>
                        <a:t>搜救</a:t>
                      </a:r>
                      <a:r>
                        <a:rPr lang="en-US" sz="2400" b="1" strike="noStrike" spc="-7" dirty="0" err="1">
                          <a:solidFill>
                            <a:srgbClr val="000000"/>
                          </a:solidFill>
                          <a:latin typeface="微軟正黑體"/>
                          <a:ea typeface="微軟正黑體"/>
                        </a:rPr>
                        <a:t>與</a:t>
                      </a:r>
                      <a:r>
                        <a:rPr lang="en-US" sz="2400" b="1" strike="noStrike" spc="-12" dirty="0" err="1">
                          <a:solidFill>
                            <a:srgbClr val="000000"/>
                          </a:solidFill>
                          <a:latin typeface="微軟正黑體"/>
                          <a:ea typeface="微軟正黑體"/>
                        </a:rPr>
                        <a:t>傷</a:t>
                      </a:r>
                      <a:r>
                        <a:rPr lang="en-US" sz="2400" b="1" strike="noStrike" spc="4" dirty="0" err="1">
                          <a:solidFill>
                            <a:srgbClr val="000000"/>
                          </a:solidFill>
                          <a:latin typeface="微軟正黑體"/>
                          <a:ea typeface="微軟正黑體"/>
                        </a:rPr>
                        <a:t>患</a:t>
                      </a:r>
                      <a:r>
                        <a:rPr lang="en-US" sz="2400" b="1" strike="noStrike" spc="-1" dirty="0" err="1">
                          <a:solidFill>
                            <a:srgbClr val="000000"/>
                          </a:solidFill>
                          <a:latin typeface="微軟正黑體"/>
                          <a:ea typeface="微軟正黑體"/>
                        </a:rPr>
                        <a:t>救助</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720">
                        <a:lnSpc>
                          <a:spcPct val="100000"/>
                        </a:lnSpc>
                        <a:spcBef>
                          <a:spcPts val="281"/>
                        </a:spcBef>
                      </a:pPr>
                      <a:r>
                        <a:rPr lang="en-US" sz="2400" b="1" strike="noStrike" spc="4" dirty="0" err="1">
                          <a:solidFill>
                            <a:srgbClr val="FF0000"/>
                          </a:solidFill>
                          <a:latin typeface="微軟正黑體"/>
                          <a:ea typeface="微軟正黑體"/>
                        </a:rPr>
                        <a:t>急救</a:t>
                      </a:r>
                      <a:r>
                        <a:rPr lang="en-US" sz="2400" b="1" strike="noStrike" spc="-7" dirty="0" err="1">
                          <a:solidFill>
                            <a:srgbClr val="FF0000"/>
                          </a:solidFill>
                          <a:latin typeface="微軟正黑體"/>
                          <a:ea typeface="微軟正黑體"/>
                        </a:rPr>
                        <a:t>站</a:t>
                      </a:r>
                      <a:r>
                        <a:rPr lang="en-US" sz="2400" b="1" strike="noStrike" spc="-12" dirty="0" err="1">
                          <a:solidFill>
                            <a:srgbClr val="FF0000"/>
                          </a:solidFill>
                          <a:latin typeface="微軟正黑體"/>
                          <a:ea typeface="微軟正黑體"/>
                        </a:rPr>
                        <a:t>設</a:t>
                      </a:r>
                      <a:r>
                        <a:rPr lang="en-US" sz="2400" b="1" strike="noStrike" spc="4" dirty="0" err="1">
                          <a:solidFill>
                            <a:srgbClr val="FF0000"/>
                          </a:solidFill>
                          <a:latin typeface="微軟正黑體"/>
                          <a:ea typeface="微軟正黑體"/>
                        </a:rPr>
                        <a:t>立</a:t>
                      </a:r>
                      <a:r>
                        <a:rPr lang="en-US" sz="2400" b="1" strike="noStrike" spc="-15" dirty="0" err="1">
                          <a:solidFill>
                            <a:srgbClr val="FF0000"/>
                          </a:solidFill>
                          <a:latin typeface="微軟正黑體"/>
                          <a:ea typeface="微軟正黑體"/>
                        </a:rPr>
                        <a:t>、</a:t>
                      </a:r>
                      <a:r>
                        <a:rPr lang="en-US" sz="2400" b="1" strike="noStrike" spc="4" dirty="0" err="1">
                          <a:solidFill>
                            <a:srgbClr val="FF0000"/>
                          </a:solidFill>
                          <a:latin typeface="微軟正黑體"/>
                          <a:ea typeface="微軟正黑體"/>
                        </a:rPr>
                        <a:t>緊急</a:t>
                      </a:r>
                      <a:r>
                        <a:rPr lang="en-US" sz="2400" b="1" strike="noStrike" spc="-7" dirty="0" err="1">
                          <a:solidFill>
                            <a:srgbClr val="FF0000"/>
                          </a:solidFill>
                          <a:latin typeface="微軟正黑體"/>
                          <a:ea typeface="微軟正黑體"/>
                        </a:rPr>
                        <a:t>搜</a:t>
                      </a:r>
                      <a:r>
                        <a:rPr lang="en-US" sz="2400" b="1" strike="noStrike" spc="-12" dirty="0" err="1">
                          <a:solidFill>
                            <a:srgbClr val="FF0000"/>
                          </a:solidFill>
                          <a:latin typeface="微軟正黑體"/>
                          <a:ea typeface="微軟正黑體"/>
                        </a:rPr>
                        <a:t>救</a:t>
                      </a:r>
                      <a:r>
                        <a:rPr lang="en-US" sz="2400" b="1" strike="noStrike" spc="4" dirty="0" err="1">
                          <a:solidFill>
                            <a:srgbClr val="FF0000"/>
                          </a:solidFill>
                          <a:latin typeface="微軟正黑體"/>
                          <a:ea typeface="微軟正黑體"/>
                        </a:rPr>
                        <a:t>、</a:t>
                      </a:r>
                      <a:r>
                        <a:rPr lang="en-US" sz="2400" b="1" strike="noStrike" spc="-15" dirty="0" err="1">
                          <a:solidFill>
                            <a:srgbClr val="FF0000"/>
                          </a:solidFill>
                          <a:latin typeface="微軟正黑體"/>
                          <a:ea typeface="微軟正黑體"/>
                        </a:rPr>
                        <a:t>醫</a:t>
                      </a:r>
                      <a:r>
                        <a:rPr lang="en-US" sz="2400" b="1" strike="noStrike" spc="4" dirty="0" err="1">
                          <a:solidFill>
                            <a:srgbClr val="FF0000"/>
                          </a:solidFill>
                          <a:latin typeface="微軟正黑體"/>
                          <a:ea typeface="微軟正黑體"/>
                        </a:rPr>
                        <a:t>療救</a:t>
                      </a:r>
                      <a:r>
                        <a:rPr lang="en-US" sz="2400" b="1" strike="noStrike" spc="-7" dirty="0" err="1">
                          <a:solidFill>
                            <a:srgbClr val="FF0000"/>
                          </a:solidFill>
                          <a:latin typeface="微軟正黑體"/>
                          <a:ea typeface="微軟正黑體"/>
                        </a:rPr>
                        <a:t>護</a:t>
                      </a:r>
                      <a:r>
                        <a:rPr lang="en-US" sz="2400" b="1" strike="noStrike" spc="-12" dirty="0" err="1">
                          <a:solidFill>
                            <a:srgbClr val="FF0000"/>
                          </a:solidFill>
                          <a:latin typeface="微軟正黑體"/>
                          <a:ea typeface="微軟正黑體"/>
                        </a:rPr>
                        <a:t>及</a:t>
                      </a:r>
                      <a:r>
                        <a:rPr lang="en-US" sz="2400" b="1" strike="noStrike" spc="4" dirty="0" err="1">
                          <a:solidFill>
                            <a:srgbClr val="FF0000"/>
                          </a:solidFill>
                          <a:latin typeface="微軟正黑體"/>
                          <a:ea typeface="微軟正黑體"/>
                        </a:rPr>
                        <a:t>運送</a:t>
                      </a:r>
                      <a:endParaRPr lang="en-US" sz="2400" b="1" strike="noStrike" spc="-1" dirty="0">
                        <a:latin typeface="Arial"/>
                      </a:endParaRPr>
                    </a:p>
                    <a:p>
                      <a:pPr marL="90720">
                        <a:lnSpc>
                          <a:spcPct val="100000"/>
                        </a:lnSpc>
                      </a:pPr>
                      <a:r>
                        <a:rPr lang="en-US" sz="2400" b="1" strike="noStrike" spc="-1" dirty="0">
                          <a:solidFill>
                            <a:srgbClr val="0000FF"/>
                          </a:solidFill>
                          <a:latin typeface="微軟正黑體"/>
                          <a:ea typeface="微軟正黑體"/>
                        </a:rPr>
                        <a:t>（</a:t>
                      </a:r>
                      <a:r>
                        <a:rPr lang="en-US" sz="2400" b="1" strike="noStrike" spc="-1" dirty="0" err="1">
                          <a:solidFill>
                            <a:srgbClr val="0000FF"/>
                          </a:solidFill>
                          <a:latin typeface="微軟正黑體"/>
                          <a:ea typeface="微軟正黑體"/>
                        </a:rPr>
                        <a:t>或救</a:t>
                      </a:r>
                      <a:r>
                        <a:rPr lang="en-US" sz="2400" b="1" strike="noStrike" spc="-15" dirty="0" err="1">
                          <a:solidFill>
                            <a:srgbClr val="0000FF"/>
                          </a:solidFill>
                          <a:latin typeface="微軟正黑體"/>
                          <a:ea typeface="微軟正黑體"/>
                        </a:rPr>
                        <a:t>護</a:t>
                      </a:r>
                      <a:r>
                        <a:rPr lang="en-US" sz="2400" b="1" strike="noStrike" spc="-1" dirty="0" err="1">
                          <a:solidFill>
                            <a:srgbClr val="0000FF"/>
                          </a:solidFill>
                          <a:latin typeface="微軟正黑體"/>
                          <a:ea typeface="微軟正黑體"/>
                        </a:rPr>
                        <a:t>車</a:t>
                      </a:r>
                      <a:r>
                        <a:rPr lang="en-US" sz="2400" b="1" strike="noStrike" spc="-15" dirty="0" err="1">
                          <a:solidFill>
                            <a:srgbClr val="0000FF"/>
                          </a:solidFill>
                          <a:latin typeface="微軟正黑體"/>
                          <a:ea typeface="微軟正黑體"/>
                        </a:rPr>
                        <a:t>的</a:t>
                      </a:r>
                      <a:r>
                        <a:rPr lang="en-US" sz="2400" b="1" strike="noStrike" spc="-1" dirty="0" err="1">
                          <a:solidFill>
                            <a:srgbClr val="0000FF"/>
                          </a:solidFill>
                          <a:latin typeface="微軟正黑體"/>
                          <a:ea typeface="微軟正黑體"/>
                        </a:rPr>
                        <a:t>運送</a:t>
                      </a:r>
                      <a:r>
                        <a:rPr lang="en-US" sz="2400" b="1" strike="noStrike" spc="-1" dirty="0">
                          <a:solidFill>
                            <a:srgbClr val="0000FF"/>
                          </a:solidFill>
                          <a:latin typeface="微軟正黑體"/>
                          <a:ea typeface="微軟正黑體"/>
                        </a:rPr>
                        <a:t>）</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extLst>
                  <a:ext uri="{0D108BD9-81ED-4DB2-BD59-A6C34878D82A}">
                    <a16:rowId xmlns:a16="http://schemas.microsoft.com/office/drawing/2014/main" val="10004"/>
                  </a:ext>
                </a:extLst>
              </a:tr>
              <a:tr h="540723">
                <a:tc>
                  <a:txBody>
                    <a:bodyPr/>
                    <a:lstStyle/>
                    <a:p>
                      <a:pPr marL="90000" algn="ctr">
                        <a:lnSpc>
                          <a:spcPct val="100000"/>
                        </a:lnSpc>
                        <a:spcBef>
                          <a:spcPts val="281"/>
                        </a:spcBef>
                      </a:pPr>
                      <a:r>
                        <a:rPr lang="en-US" sz="2400" b="1" strike="noStrike" spc="-1">
                          <a:solidFill>
                            <a:srgbClr val="000000"/>
                          </a:solidFill>
                          <a:latin typeface="微軟正黑體"/>
                          <a:ea typeface="微軟正黑體"/>
                        </a:rPr>
                        <a:t>5</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000">
                        <a:lnSpc>
                          <a:spcPct val="100000"/>
                        </a:lnSpc>
                        <a:spcBef>
                          <a:spcPts val="281"/>
                        </a:spcBef>
                      </a:pPr>
                      <a:r>
                        <a:rPr lang="en-US" sz="2400" b="1" strike="noStrike" spc="-1" dirty="0" err="1">
                          <a:solidFill>
                            <a:srgbClr val="000000"/>
                          </a:solidFill>
                          <a:latin typeface="微軟正黑體"/>
                          <a:ea typeface="微軟正黑體"/>
                        </a:rPr>
                        <a:t>災害發</a:t>
                      </a:r>
                      <a:r>
                        <a:rPr lang="en-US" sz="2400" b="1" strike="noStrike" spc="-15" dirty="0" err="1">
                          <a:solidFill>
                            <a:srgbClr val="000000"/>
                          </a:solidFill>
                          <a:latin typeface="微軟正黑體"/>
                          <a:ea typeface="微軟正黑體"/>
                        </a:rPr>
                        <a:t>生</a:t>
                      </a:r>
                      <a:r>
                        <a:rPr lang="en-US" sz="2400" b="1" strike="noStrike" spc="-1" dirty="0" err="1">
                          <a:solidFill>
                            <a:srgbClr val="000000"/>
                          </a:solidFill>
                          <a:latin typeface="微軟正黑體"/>
                          <a:ea typeface="微軟正黑體"/>
                        </a:rPr>
                        <a:t>緊</a:t>
                      </a:r>
                      <a:r>
                        <a:rPr lang="en-US" sz="2400" b="1" strike="noStrike" spc="-15" dirty="0" err="1">
                          <a:solidFill>
                            <a:srgbClr val="000000"/>
                          </a:solidFill>
                          <a:latin typeface="微軟正黑體"/>
                          <a:ea typeface="微軟正黑體"/>
                        </a:rPr>
                        <a:t>急</a:t>
                      </a:r>
                      <a:r>
                        <a:rPr lang="en-US" sz="2400" b="1" strike="noStrike" spc="-1" dirty="0" err="1">
                          <a:solidFill>
                            <a:srgbClr val="000000"/>
                          </a:solidFill>
                          <a:latin typeface="微軟正黑體"/>
                          <a:ea typeface="微軟正黑體"/>
                        </a:rPr>
                        <a:t>滅火</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720">
                        <a:lnSpc>
                          <a:spcPct val="100000"/>
                        </a:lnSpc>
                        <a:spcBef>
                          <a:spcPts val="281"/>
                        </a:spcBef>
                      </a:pPr>
                      <a:r>
                        <a:rPr lang="en-US" sz="2400" b="1" strike="noStrike" spc="-1" dirty="0" err="1">
                          <a:solidFill>
                            <a:srgbClr val="FF0000"/>
                          </a:solidFill>
                          <a:latin typeface="微軟正黑體"/>
                          <a:ea typeface="微軟正黑體"/>
                        </a:rPr>
                        <a:t>滅火器</a:t>
                      </a:r>
                      <a:r>
                        <a:rPr lang="en-US" sz="2400" b="1" strike="noStrike" spc="-15" dirty="0" err="1">
                          <a:solidFill>
                            <a:srgbClr val="FF0000"/>
                          </a:solidFill>
                          <a:latin typeface="微軟正黑體"/>
                          <a:ea typeface="微軟正黑體"/>
                        </a:rPr>
                        <a:t>的</a:t>
                      </a:r>
                      <a:r>
                        <a:rPr lang="en-US" sz="2400" b="1" strike="noStrike" spc="-1" dirty="0" err="1">
                          <a:solidFill>
                            <a:srgbClr val="FF0000"/>
                          </a:solidFill>
                          <a:latin typeface="微軟正黑體"/>
                          <a:ea typeface="微軟正黑體"/>
                        </a:rPr>
                        <a:t>使</a:t>
                      </a:r>
                      <a:r>
                        <a:rPr lang="en-US" sz="2400" b="1" strike="noStrike" spc="-12" dirty="0" err="1">
                          <a:solidFill>
                            <a:srgbClr val="FF0000"/>
                          </a:solidFill>
                          <a:latin typeface="微軟正黑體"/>
                          <a:ea typeface="微軟正黑體"/>
                        </a:rPr>
                        <a:t>用</a:t>
                      </a:r>
                      <a:r>
                        <a:rPr lang="en-US" sz="2400" b="1" strike="noStrike" spc="-1" dirty="0" err="1">
                          <a:solidFill>
                            <a:srgbClr val="0000FF"/>
                          </a:solidFill>
                          <a:latin typeface="微軟正黑體"/>
                          <a:ea typeface="微軟正黑體"/>
                        </a:rPr>
                        <a:t>（或消</a:t>
                      </a:r>
                      <a:r>
                        <a:rPr lang="en-US" sz="2400" b="1" strike="noStrike" spc="-15" dirty="0" err="1">
                          <a:solidFill>
                            <a:srgbClr val="0000FF"/>
                          </a:solidFill>
                          <a:latin typeface="微軟正黑體"/>
                          <a:ea typeface="微軟正黑體"/>
                        </a:rPr>
                        <a:t>防</a:t>
                      </a:r>
                      <a:r>
                        <a:rPr lang="en-US" sz="2400" b="1" strike="noStrike" spc="-1" dirty="0" err="1">
                          <a:solidFill>
                            <a:srgbClr val="0000FF"/>
                          </a:solidFill>
                          <a:latin typeface="微軟正黑體"/>
                          <a:ea typeface="微軟正黑體"/>
                        </a:rPr>
                        <a:t>單</a:t>
                      </a:r>
                      <a:r>
                        <a:rPr lang="en-US" sz="2400" b="1" strike="noStrike" spc="-15" dirty="0" err="1">
                          <a:solidFill>
                            <a:srgbClr val="0000FF"/>
                          </a:solidFill>
                          <a:latin typeface="微軟正黑體"/>
                          <a:ea typeface="微軟正黑體"/>
                        </a:rPr>
                        <a:t>位</a:t>
                      </a:r>
                      <a:r>
                        <a:rPr lang="en-US" sz="2400" b="1" strike="noStrike" spc="-1" dirty="0" err="1">
                          <a:solidFill>
                            <a:srgbClr val="0000FF"/>
                          </a:solidFill>
                          <a:latin typeface="微軟正黑體"/>
                          <a:ea typeface="微軟正黑體"/>
                        </a:rPr>
                        <a:t>的支援</a:t>
                      </a:r>
                      <a:r>
                        <a:rPr lang="en-US" sz="2400" b="1" strike="noStrike" spc="-1" dirty="0">
                          <a:solidFill>
                            <a:srgbClr val="0000FF"/>
                          </a:solidFill>
                          <a:latin typeface="微軟正黑體"/>
                          <a:ea typeface="微軟正黑體"/>
                        </a:rPr>
                        <a:t>）</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extLst>
                  <a:ext uri="{0D108BD9-81ED-4DB2-BD59-A6C34878D82A}">
                    <a16:rowId xmlns:a16="http://schemas.microsoft.com/office/drawing/2014/main" val="10005"/>
                  </a:ext>
                </a:extLst>
              </a:tr>
              <a:tr h="485788">
                <a:tc>
                  <a:txBody>
                    <a:bodyPr/>
                    <a:lstStyle/>
                    <a:p>
                      <a:pPr marL="90000" algn="ctr">
                        <a:lnSpc>
                          <a:spcPct val="100000"/>
                        </a:lnSpc>
                        <a:spcBef>
                          <a:spcPts val="281"/>
                        </a:spcBef>
                      </a:pPr>
                      <a:r>
                        <a:rPr lang="en-US" sz="2400" b="1" strike="noStrike" spc="-1">
                          <a:solidFill>
                            <a:srgbClr val="000000"/>
                          </a:solidFill>
                          <a:latin typeface="微軟正黑體"/>
                          <a:ea typeface="微軟正黑體"/>
                        </a:rPr>
                        <a:t>6</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000">
                        <a:lnSpc>
                          <a:spcPct val="100000"/>
                        </a:lnSpc>
                        <a:spcBef>
                          <a:spcPts val="281"/>
                        </a:spcBef>
                      </a:pPr>
                      <a:r>
                        <a:rPr lang="en-US" sz="2400" b="1" strike="noStrike" spc="-1" dirty="0" err="1">
                          <a:solidFill>
                            <a:srgbClr val="000000"/>
                          </a:solidFill>
                          <a:latin typeface="微軟正黑體"/>
                          <a:ea typeface="微軟正黑體"/>
                        </a:rPr>
                        <a:t>學生的</a:t>
                      </a:r>
                      <a:r>
                        <a:rPr lang="en-US" sz="2400" b="1" strike="noStrike" spc="-15" dirty="0" err="1">
                          <a:solidFill>
                            <a:srgbClr val="000000"/>
                          </a:solidFill>
                          <a:latin typeface="微軟正黑體"/>
                          <a:ea typeface="微軟正黑體"/>
                        </a:rPr>
                        <a:t>安</a:t>
                      </a:r>
                      <a:r>
                        <a:rPr lang="en-US" sz="2400" b="1" strike="noStrike" spc="-1" dirty="0" err="1">
                          <a:solidFill>
                            <a:srgbClr val="000000"/>
                          </a:solidFill>
                          <a:latin typeface="微軟正黑體"/>
                          <a:ea typeface="微軟正黑體"/>
                        </a:rPr>
                        <a:t>撫</a:t>
                      </a:r>
                      <a:r>
                        <a:rPr lang="en-US" sz="2400" b="1" strike="noStrike" spc="-15" dirty="0" err="1">
                          <a:solidFill>
                            <a:srgbClr val="000000"/>
                          </a:solidFill>
                          <a:latin typeface="微軟正黑體"/>
                          <a:ea typeface="微軟正黑體"/>
                        </a:rPr>
                        <a:t>與</a:t>
                      </a:r>
                      <a:r>
                        <a:rPr lang="en-US" sz="2400" b="1" strike="noStrike" spc="-1" dirty="0" err="1">
                          <a:solidFill>
                            <a:srgbClr val="000000"/>
                          </a:solidFill>
                          <a:latin typeface="微軟正黑體"/>
                          <a:ea typeface="微軟正黑體"/>
                        </a:rPr>
                        <a:t>緊急安置</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720">
                        <a:lnSpc>
                          <a:spcPct val="100000"/>
                        </a:lnSpc>
                        <a:spcBef>
                          <a:spcPts val="281"/>
                        </a:spcBef>
                      </a:pPr>
                      <a:r>
                        <a:rPr lang="en-US" sz="2400" b="1" strike="noStrike" spc="-1" dirty="0" err="1">
                          <a:solidFill>
                            <a:srgbClr val="FF0000"/>
                          </a:solidFill>
                          <a:latin typeface="微軟正黑體"/>
                          <a:ea typeface="微軟正黑體"/>
                        </a:rPr>
                        <a:t>指揮官</a:t>
                      </a:r>
                      <a:r>
                        <a:rPr lang="en-US" sz="2400" b="1" strike="noStrike" spc="-15" dirty="0" err="1">
                          <a:solidFill>
                            <a:srgbClr val="FF0000"/>
                          </a:solidFill>
                          <a:latin typeface="微軟正黑體"/>
                          <a:ea typeface="微軟正黑體"/>
                        </a:rPr>
                        <a:t>及</a:t>
                      </a:r>
                      <a:r>
                        <a:rPr lang="en-US" sz="2400" b="1" strike="noStrike" spc="-1" dirty="0" err="1">
                          <a:solidFill>
                            <a:srgbClr val="FF0000"/>
                          </a:solidFill>
                          <a:latin typeface="微軟正黑體"/>
                          <a:ea typeface="微軟正黑體"/>
                        </a:rPr>
                        <a:t>教</a:t>
                      </a:r>
                      <a:r>
                        <a:rPr lang="en-US" sz="2400" b="1" strike="noStrike" spc="-15" dirty="0" err="1">
                          <a:solidFill>
                            <a:srgbClr val="FF0000"/>
                          </a:solidFill>
                          <a:latin typeface="微軟正黑體"/>
                          <a:ea typeface="微軟正黑體"/>
                        </a:rPr>
                        <a:t>師</a:t>
                      </a:r>
                      <a:r>
                        <a:rPr lang="en-US" sz="2400" b="1" strike="noStrike" spc="-1" dirty="0" err="1">
                          <a:solidFill>
                            <a:srgbClr val="FF0000"/>
                          </a:solidFill>
                          <a:latin typeface="微軟正黑體"/>
                          <a:ea typeface="微軟正黑體"/>
                        </a:rPr>
                        <a:t>的安撫</a:t>
                      </a:r>
                      <a:r>
                        <a:rPr lang="en-US" sz="2400" b="1" strike="noStrike" spc="-15" dirty="0" err="1">
                          <a:solidFill>
                            <a:srgbClr val="FF0000"/>
                          </a:solidFill>
                          <a:latin typeface="微軟正黑體"/>
                          <a:ea typeface="微軟正黑體"/>
                        </a:rPr>
                        <a:t>、</a:t>
                      </a:r>
                      <a:r>
                        <a:rPr lang="en-US" sz="2400" b="1" strike="noStrike" spc="-1" dirty="0" err="1">
                          <a:solidFill>
                            <a:srgbClr val="FF0000"/>
                          </a:solidFill>
                          <a:latin typeface="微軟正黑體"/>
                          <a:ea typeface="微軟正黑體"/>
                        </a:rPr>
                        <a:t>安置</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extLst>
                  <a:ext uri="{0D108BD9-81ED-4DB2-BD59-A6C34878D82A}">
                    <a16:rowId xmlns:a16="http://schemas.microsoft.com/office/drawing/2014/main" val="10006"/>
                  </a:ext>
                </a:extLst>
              </a:tr>
              <a:tr h="540723">
                <a:tc>
                  <a:txBody>
                    <a:bodyPr/>
                    <a:lstStyle/>
                    <a:p>
                      <a:pPr marL="90000" algn="ctr">
                        <a:lnSpc>
                          <a:spcPct val="100000"/>
                        </a:lnSpc>
                        <a:spcBef>
                          <a:spcPts val="281"/>
                        </a:spcBef>
                      </a:pPr>
                      <a:r>
                        <a:rPr lang="en-US" sz="2400" b="1" strike="noStrike" spc="-1">
                          <a:solidFill>
                            <a:srgbClr val="000000"/>
                          </a:solidFill>
                          <a:latin typeface="微軟正黑體"/>
                          <a:ea typeface="微軟正黑體"/>
                        </a:rPr>
                        <a:t>7</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000">
                        <a:lnSpc>
                          <a:spcPct val="100000"/>
                        </a:lnSpc>
                        <a:spcBef>
                          <a:spcPts val="281"/>
                        </a:spcBef>
                      </a:pPr>
                      <a:r>
                        <a:rPr lang="en-US" sz="2400" b="1" strike="noStrike" spc="-1" dirty="0" err="1">
                          <a:solidFill>
                            <a:srgbClr val="000000"/>
                          </a:solidFill>
                          <a:latin typeface="微軟正黑體"/>
                          <a:ea typeface="微軟正黑體"/>
                        </a:rPr>
                        <a:t>災情掌</a:t>
                      </a:r>
                      <a:r>
                        <a:rPr lang="en-US" sz="2400" b="1" strike="noStrike" spc="-15" dirty="0" err="1">
                          <a:solidFill>
                            <a:srgbClr val="000000"/>
                          </a:solidFill>
                          <a:latin typeface="微軟正黑體"/>
                          <a:ea typeface="微軟正黑體"/>
                        </a:rPr>
                        <a:t>握</a:t>
                      </a:r>
                      <a:r>
                        <a:rPr lang="en-US" sz="2400" b="1" strike="noStrike" spc="-1" dirty="0" err="1">
                          <a:solidFill>
                            <a:srgbClr val="000000"/>
                          </a:solidFill>
                          <a:latin typeface="微軟正黑體"/>
                          <a:ea typeface="微軟正黑體"/>
                        </a:rPr>
                        <a:t>與</a:t>
                      </a:r>
                      <a:r>
                        <a:rPr lang="en-US" sz="2400" b="1" strike="noStrike" spc="-15" dirty="0" err="1">
                          <a:solidFill>
                            <a:srgbClr val="000000"/>
                          </a:solidFill>
                          <a:latin typeface="微軟正黑體"/>
                          <a:ea typeface="微軟正黑體"/>
                        </a:rPr>
                        <a:t>通</a:t>
                      </a:r>
                      <a:r>
                        <a:rPr lang="en-US" sz="2400" b="1" strike="noStrike" spc="-1" dirty="0" err="1">
                          <a:solidFill>
                            <a:srgbClr val="000000"/>
                          </a:solidFill>
                          <a:latin typeface="微軟正黑體"/>
                          <a:ea typeface="微軟正黑體"/>
                        </a:rPr>
                        <a:t>報</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720">
                        <a:lnSpc>
                          <a:spcPct val="100000"/>
                        </a:lnSpc>
                        <a:spcBef>
                          <a:spcPts val="281"/>
                        </a:spcBef>
                      </a:pPr>
                      <a:r>
                        <a:rPr lang="en-US" sz="2400" b="1" strike="noStrike" spc="-1" dirty="0" err="1">
                          <a:solidFill>
                            <a:srgbClr val="FF0000"/>
                          </a:solidFill>
                          <a:latin typeface="微軟正黑體"/>
                          <a:ea typeface="微軟正黑體"/>
                        </a:rPr>
                        <a:t>瞭解災</a:t>
                      </a:r>
                      <a:r>
                        <a:rPr lang="en-US" sz="2400" b="1" strike="noStrike" spc="-15" dirty="0" err="1">
                          <a:solidFill>
                            <a:srgbClr val="FF0000"/>
                          </a:solidFill>
                          <a:latin typeface="微軟正黑體"/>
                          <a:ea typeface="微軟正黑體"/>
                        </a:rPr>
                        <a:t>情</a:t>
                      </a:r>
                      <a:r>
                        <a:rPr lang="en-US" sz="2400" b="1" strike="noStrike" spc="-1" dirty="0" err="1">
                          <a:solidFill>
                            <a:srgbClr val="FF0000"/>
                          </a:solidFill>
                          <a:latin typeface="微軟正黑體"/>
                          <a:ea typeface="微軟正黑體"/>
                        </a:rPr>
                        <a:t>向</a:t>
                      </a:r>
                      <a:r>
                        <a:rPr lang="en-US" sz="2400" b="1" strike="noStrike" spc="-15" dirty="0" err="1">
                          <a:solidFill>
                            <a:srgbClr val="FF0000"/>
                          </a:solidFill>
                          <a:latin typeface="微軟正黑體"/>
                          <a:ea typeface="微軟正黑體"/>
                        </a:rPr>
                        <a:t>上</a:t>
                      </a:r>
                      <a:r>
                        <a:rPr lang="en-US" sz="2400" b="1" strike="noStrike" spc="-1" dirty="0" err="1">
                          <a:solidFill>
                            <a:srgbClr val="FF0000"/>
                          </a:solidFill>
                          <a:latin typeface="微軟正黑體"/>
                          <a:ea typeface="微軟正黑體"/>
                        </a:rPr>
                        <a:t>通報</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extLst>
                  <a:ext uri="{0D108BD9-81ED-4DB2-BD59-A6C34878D82A}">
                    <a16:rowId xmlns:a16="http://schemas.microsoft.com/office/drawing/2014/main" val="10007"/>
                  </a:ext>
                </a:extLst>
              </a:tr>
              <a:tr h="540723">
                <a:tc>
                  <a:txBody>
                    <a:bodyPr/>
                    <a:lstStyle/>
                    <a:p>
                      <a:pPr marL="90000" algn="ctr">
                        <a:lnSpc>
                          <a:spcPct val="100000"/>
                        </a:lnSpc>
                        <a:spcBef>
                          <a:spcPts val="283"/>
                        </a:spcBef>
                      </a:pPr>
                      <a:r>
                        <a:rPr lang="en-US" sz="2400" b="1" strike="noStrike" spc="-1">
                          <a:solidFill>
                            <a:srgbClr val="000000"/>
                          </a:solidFill>
                          <a:latin typeface="微軟正黑體"/>
                          <a:ea typeface="微軟正黑體"/>
                        </a:rPr>
                        <a:t>8</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000">
                        <a:lnSpc>
                          <a:spcPct val="100000"/>
                        </a:lnSpc>
                        <a:spcBef>
                          <a:spcPts val="283"/>
                        </a:spcBef>
                      </a:pPr>
                      <a:r>
                        <a:rPr lang="en-US" sz="2400" b="1" strike="noStrike" spc="-1" dirty="0" err="1">
                          <a:solidFill>
                            <a:srgbClr val="000000"/>
                          </a:solidFill>
                          <a:latin typeface="微軟正黑體"/>
                          <a:ea typeface="微軟正黑體"/>
                        </a:rPr>
                        <a:t>家長領回</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tc>
                  <a:txBody>
                    <a:bodyPr/>
                    <a:lstStyle/>
                    <a:p>
                      <a:pPr marL="90720">
                        <a:lnSpc>
                          <a:spcPct val="100000"/>
                        </a:lnSpc>
                        <a:spcBef>
                          <a:spcPts val="283"/>
                        </a:spcBef>
                      </a:pPr>
                      <a:r>
                        <a:rPr lang="en-US" sz="2400" b="1" strike="noStrike" spc="-1" dirty="0" err="1">
                          <a:solidFill>
                            <a:srgbClr val="FF0000"/>
                          </a:solidFill>
                          <a:latin typeface="微軟正黑體"/>
                          <a:ea typeface="微軟正黑體"/>
                        </a:rPr>
                        <a:t>家庭防</a:t>
                      </a:r>
                      <a:r>
                        <a:rPr lang="en-US" sz="2400" b="1" strike="noStrike" spc="-15" dirty="0" err="1">
                          <a:solidFill>
                            <a:srgbClr val="FF0000"/>
                          </a:solidFill>
                          <a:latin typeface="微軟正黑體"/>
                          <a:ea typeface="微軟正黑體"/>
                        </a:rPr>
                        <a:t>災</a:t>
                      </a:r>
                      <a:r>
                        <a:rPr lang="en-US" sz="2400" b="1" strike="noStrike" spc="-1" dirty="0" err="1">
                          <a:solidFill>
                            <a:srgbClr val="FF0000"/>
                          </a:solidFill>
                          <a:latin typeface="微軟正黑體"/>
                          <a:ea typeface="微軟正黑體"/>
                        </a:rPr>
                        <a:t>卡</a:t>
                      </a:r>
                      <a:r>
                        <a:rPr lang="en-US" sz="2400" b="1" strike="noStrike" spc="-15" dirty="0" err="1">
                          <a:solidFill>
                            <a:srgbClr val="FF0000"/>
                          </a:solidFill>
                          <a:latin typeface="微軟正黑體"/>
                          <a:ea typeface="微軟正黑體"/>
                        </a:rPr>
                        <a:t>的</a:t>
                      </a:r>
                      <a:r>
                        <a:rPr lang="en-US" sz="2400" b="1" strike="noStrike" spc="-1" dirty="0" err="1">
                          <a:solidFill>
                            <a:srgbClr val="FF0000"/>
                          </a:solidFill>
                          <a:latin typeface="微軟正黑體"/>
                          <a:ea typeface="微軟正黑體"/>
                        </a:rPr>
                        <a:t>運用、</a:t>
                      </a:r>
                      <a:r>
                        <a:rPr lang="en-US" sz="2400" b="1" strike="noStrike" spc="-15" dirty="0" err="1">
                          <a:solidFill>
                            <a:srgbClr val="FF0000"/>
                          </a:solidFill>
                          <a:latin typeface="微軟正黑體"/>
                          <a:ea typeface="微軟正黑體"/>
                        </a:rPr>
                        <a:t>家</a:t>
                      </a:r>
                      <a:r>
                        <a:rPr lang="en-US" sz="2400" b="1" strike="noStrike" spc="-1" dirty="0" err="1">
                          <a:solidFill>
                            <a:srgbClr val="FF0000"/>
                          </a:solidFill>
                          <a:latin typeface="微軟正黑體"/>
                          <a:ea typeface="微軟正黑體"/>
                        </a:rPr>
                        <a:t>長</a:t>
                      </a:r>
                      <a:r>
                        <a:rPr lang="en-US" sz="2400" b="1" strike="noStrike" spc="-15" dirty="0" err="1">
                          <a:solidFill>
                            <a:srgbClr val="FF0000"/>
                          </a:solidFill>
                          <a:latin typeface="微軟正黑體"/>
                          <a:ea typeface="微軟正黑體"/>
                        </a:rPr>
                        <a:t>領</a:t>
                      </a:r>
                      <a:r>
                        <a:rPr lang="en-US" sz="2400" b="1" strike="noStrike" spc="-1" dirty="0" err="1">
                          <a:solidFill>
                            <a:srgbClr val="FF0000"/>
                          </a:solidFill>
                          <a:latin typeface="微軟正黑體"/>
                          <a:ea typeface="微軟正黑體"/>
                        </a:rPr>
                        <a:t>回</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E9ECF4"/>
                    </a:solidFill>
                  </a:tcPr>
                </a:tc>
                <a:extLst>
                  <a:ext uri="{0D108BD9-81ED-4DB2-BD59-A6C34878D82A}">
                    <a16:rowId xmlns:a16="http://schemas.microsoft.com/office/drawing/2014/main" val="10008"/>
                  </a:ext>
                </a:extLst>
              </a:tr>
              <a:tr h="541796">
                <a:tc>
                  <a:txBody>
                    <a:bodyPr/>
                    <a:lstStyle/>
                    <a:p>
                      <a:pPr marL="90000" algn="ctr">
                        <a:lnSpc>
                          <a:spcPct val="100000"/>
                        </a:lnSpc>
                        <a:spcBef>
                          <a:spcPts val="286"/>
                        </a:spcBef>
                      </a:pPr>
                      <a:r>
                        <a:rPr lang="en-US" sz="2400" b="1" strike="noStrike" spc="-1">
                          <a:solidFill>
                            <a:srgbClr val="000000"/>
                          </a:solidFill>
                          <a:latin typeface="微軟正黑體"/>
                          <a:ea typeface="微軟正黑體"/>
                        </a:rPr>
                        <a:t>9</a:t>
                      </a:r>
                      <a:endParaRPr lang="en-US" sz="2400" b="1" strike="noStrike" spc="-1">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000">
                        <a:lnSpc>
                          <a:spcPct val="100000"/>
                        </a:lnSpc>
                        <a:spcBef>
                          <a:spcPts val="286"/>
                        </a:spcBef>
                      </a:pPr>
                      <a:r>
                        <a:rPr lang="en-US" sz="2400" b="1" strike="noStrike" spc="-1" dirty="0" err="1">
                          <a:solidFill>
                            <a:srgbClr val="000000"/>
                          </a:solidFill>
                          <a:latin typeface="微軟正黑體"/>
                          <a:ea typeface="微軟正黑體"/>
                        </a:rPr>
                        <a:t>檢討與</a:t>
                      </a:r>
                      <a:r>
                        <a:rPr lang="en-US" sz="2400" b="1" strike="noStrike" spc="-15" dirty="0" err="1">
                          <a:solidFill>
                            <a:srgbClr val="000000"/>
                          </a:solidFill>
                          <a:latin typeface="微軟正黑體"/>
                          <a:ea typeface="微軟正黑體"/>
                        </a:rPr>
                        <a:t>講</a:t>
                      </a:r>
                      <a:r>
                        <a:rPr lang="en-US" sz="2400" b="1" strike="noStrike" spc="-1" dirty="0" err="1">
                          <a:solidFill>
                            <a:srgbClr val="000000"/>
                          </a:solidFill>
                          <a:latin typeface="微軟正黑體"/>
                          <a:ea typeface="微軟正黑體"/>
                        </a:rPr>
                        <a:t>評</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tc>
                  <a:txBody>
                    <a:bodyPr/>
                    <a:lstStyle/>
                    <a:p>
                      <a:pPr marL="90720">
                        <a:lnSpc>
                          <a:spcPct val="100000"/>
                        </a:lnSpc>
                        <a:spcBef>
                          <a:spcPts val="286"/>
                        </a:spcBef>
                      </a:pPr>
                      <a:r>
                        <a:rPr lang="en-US" sz="2400" b="1" strike="noStrike" spc="-1" dirty="0" err="1">
                          <a:solidFill>
                            <a:srgbClr val="FF0000"/>
                          </a:solidFill>
                          <a:latin typeface="微軟正黑體"/>
                          <a:ea typeface="微軟正黑體"/>
                        </a:rPr>
                        <a:t>演練之</a:t>
                      </a:r>
                      <a:r>
                        <a:rPr lang="en-US" sz="2400" b="1" strike="noStrike" spc="-15" dirty="0" err="1">
                          <a:solidFill>
                            <a:srgbClr val="FF0000"/>
                          </a:solidFill>
                          <a:latin typeface="微軟正黑體"/>
                          <a:ea typeface="微軟正黑體"/>
                        </a:rPr>
                        <a:t>檢</a:t>
                      </a:r>
                      <a:r>
                        <a:rPr lang="en-US" sz="2400" b="1" strike="noStrike" spc="-1" dirty="0" err="1">
                          <a:solidFill>
                            <a:srgbClr val="FF0000"/>
                          </a:solidFill>
                          <a:latin typeface="微軟正黑體"/>
                          <a:ea typeface="微軟正黑體"/>
                        </a:rPr>
                        <a:t>討</a:t>
                      </a:r>
                      <a:r>
                        <a:rPr lang="en-US" sz="2400" b="1" strike="noStrike" spc="-15" dirty="0" err="1">
                          <a:solidFill>
                            <a:srgbClr val="FF0000"/>
                          </a:solidFill>
                          <a:latin typeface="微軟正黑體"/>
                          <a:ea typeface="微軟正黑體"/>
                        </a:rPr>
                        <a:t>與</a:t>
                      </a:r>
                      <a:r>
                        <a:rPr lang="en-US" sz="2400" b="1" strike="noStrike" spc="-1" dirty="0" err="1">
                          <a:solidFill>
                            <a:srgbClr val="FF0000"/>
                          </a:solidFill>
                          <a:latin typeface="微軟正黑體"/>
                          <a:ea typeface="微軟正黑體"/>
                        </a:rPr>
                        <a:t>改進</a:t>
                      </a:r>
                      <a:endParaRPr lang="en-US" sz="2400" b="1" strike="noStrike" spc="-1" dirty="0">
                        <a:latin typeface="Arial"/>
                      </a:endParaRPr>
                    </a:p>
                  </a:txBody>
                  <a:tcPr marL="106934" marR="106934" marT="53467" marB="53467">
                    <a:lnL w="12240">
                      <a:solidFill>
                        <a:srgbClr val="FFFFFF"/>
                      </a:solidFill>
                    </a:lnL>
                    <a:lnR w="12240">
                      <a:solidFill>
                        <a:srgbClr val="FFFFFF"/>
                      </a:solidFill>
                    </a:lnR>
                    <a:lnT w="12240">
                      <a:solidFill>
                        <a:srgbClr val="FFFFFF"/>
                      </a:solidFill>
                    </a:lnT>
                    <a:lnB w="12240">
                      <a:solidFill>
                        <a:srgbClr val="FFFFFF"/>
                      </a:solidFill>
                    </a:lnB>
                    <a:solidFill>
                      <a:srgbClr val="D0D7E8"/>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7977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735058221"/>
              </p:ext>
            </p:extLst>
          </p:nvPr>
        </p:nvGraphicFramePr>
        <p:xfrm>
          <a:off x="241300" y="1308100"/>
          <a:ext cx="10210799" cy="8525329"/>
        </p:xfrm>
        <a:graphic>
          <a:graphicData uri="http://schemas.openxmlformats.org/presentationml/2006/ole">
            <mc:AlternateContent xmlns:mc="http://schemas.openxmlformats.org/markup-compatibility/2006">
              <mc:Choice xmlns:v="urn:schemas-microsoft-com:vml" Requires="v">
                <p:oleObj name="Slide" r:id="rId2" imgW="1242093" imgH="929913" progId="PowerPoint.Slide.8">
                  <p:embed/>
                </p:oleObj>
              </mc:Choice>
              <mc:Fallback>
                <p:oleObj name="Slide" r:id="rId2" imgW="1242093" imgH="929913" progId="PowerPoint.Slide.8">
                  <p:embed/>
                  <p:pic>
                    <p:nvPicPr>
                      <p:cNvPr id="2" name="物件 1"/>
                      <p:cNvPicPr/>
                      <p:nvPr/>
                    </p:nvPicPr>
                    <p:blipFill>
                      <a:blip r:embed="rId3"/>
                      <a:stretch>
                        <a:fillRect/>
                      </a:stretch>
                    </p:blipFill>
                    <p:spPr>
                      <a:xfrm>
                        <a:off x="241300" y="1308100"/>
                        <a:ext cx="10210799" cy="8525329"/>
                      </a:xfrm>
                      <a:prstGeom prst="rect">
                        <a:avLst/>
                      </a:prstGeom>
                    </p:spPr>
                  </p:pic>
                </p:oleObj>
              </mc:Fallback>
            </mc:AlternateContent>
          </a:graphicData>
        </a:graphic>
      </p:graphicFrame>
    </p:spTree>
    <p:extLst>
      <p:ext uri="{BB962C8B-B14F-4D97-AF65-F5344CB8AC3E}">
        <p14:creationId xmlns:p14="http://schemas.microsoft.com/office/powerpoint/2010/main" val="119977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3031226158"/>
              </p:ext>
            </p:extLst>
          </p:nvPr>
        </p:nvGraphicFramePr>
        <p:xfrm>
          <a:off x="808038" y="838200"/>
          <a:ext cx="9151937" cy="9080500"/>
        </p:xfrm>
        <a:graphic>
          <a:graphicData uri="http://schemas.openxmlformats.org/presentationml/2006/ole">
            <mc:AlternateContent xmlns:mc="http://schemas.openxmlformats.org/markup-compatibility/2006">
              <mc:Choice xmlns:v="urn:schemas-microsoft-com:vml" Requires="v">
                <p:oleObj name="Slide" r:id="rId2" imgW="2344135" imgH="1757223" progId="PowerPoint.Slide.8">
                  <p:embed/>
                </p:oleObj>
              </mc:Choice>
              <mc:Fallback>
                <p:oleObj name="Slide" r:id="rId2" imgW="2344135" imgH="1757223" progId="PowerPoint.Slide.8">
                  <p:embed/>
                  <p:pic>
                    <p:nvPicPr>
                      <p:cNvPr id="2" name="物件 1"/>
                      <p:cNvPicPr/>
                      <p:nvPr/>
                    </p:nvPicPr>
                    <p:blipFill>
                      <a:blip r:embed="rId3"/>
                      <a:stretch>
                        <a:fillRect/>
                      </a:stretch>
                    </p:blipFill>
                    <p:spPr>
                      <a:xfrm>
                        <a:off x="808038" y="838200"/>
                        <a:ext cx="9151937" cy="9080500"/>
                      </a:xfrm>
                      <a:prstGeom prst="rect">
                        <a:avLst/>
                      </a:prstGeom>
                    </p:spPr>
                  </p:pic>
                </p:oleObj>
              </mc:Fallback>
            </mc:AlternateContent>
          </a:graphicData>
        </a:graphic>
      </p:graphicFrame>
    </p:spTree>
    <p:extLst>
      <p:ext uri="{BB962C8B-B14F-4D97-AF65-F5344CB8AC3E}">
        <p14:creationId xmlns:p14="http://schemas.microsoft.com/office/powerpoint/2010/main" val="763030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3720823247"/>
              </p:ext>
            </p:extLst>
          </p:nvPr>
        </p:nvGraphicFramePr>
        <p:xfrm>
          <a:off x="317500" y="1673225"/>
          <a:ext cx="9983788" cy="7483475"/>
        </p:xfrm>
        <a:graphic>
          <a:graphicData uri="http://schemas.openxmlformats.org/presentationml/2006/ole">
            <mc:AlternateContent xmlns:mc="http://schemas.openxmlformats.org/markup-compatibility/2006">
              <mc:Choice xmlns:v="urn:schemas-microsoft-com:vml" Requires="v">
                <p:oleObj name="Slide" r:id="rId2" imgW="2328654" imgH="1746783" progId="PowerPoint.Slide.8">
                  <p:embed/>
                </p:oleObj>
              </mc:Choice>
              <mc:Fallback>
                <p:oleObj name="Slide" r:id="rId2" imgW="2328654" imgH="1746783" progId="PowerPoint.Slide.8">
                  <p:embed/>
                  <p:pic>
                    <p:nvPicPr>
                      <p:cNvPr id="2" name="物件 1"/>
                      <p:cNvPicPr/>
                      <p:nvPr/>
                    </p:nvPicPr>
                    <p:blipFill>
                      <a:blip r:embed="rId3"/>
                      <a:stretch>
                        <a:fillRect/>
                      </a:stretch>
                    </p:blipFill>
                    <p:spPr>
                      <a:xfrm>
                        <a:off x="317500" y="1673225"/>
                        <a:ext cx="9983788" cy="7483475"/>
                      </a:xfrm>
                      <a:prstGeom prst="rect">
                        <a:avLst/>
                      </a:prstGeom>
                    </p:spPr>
                  </p:pic>
                </p:oleObj>
              </mc:Fallback>
            </mc:AlternateContent>
          </a:graphicData>
        </a:graphic>
      </p:graphicFrame>
    </p:spTree>
    <p:extLst>
      <p:ext uri="{BB962C8B-B14F-4D97-AF65-F5344CB8AC3E}">
        <p14:creationId xmlns:p14="http://schemas.microsoft.com/office/powerpoint/2010/main" val="33217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AB430E2-4081-BDE9-C0AB-3D0330C97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848" y="17272"/>
            <a:ext cx="7537704" cy="10658856"/>
          </a:xfrm>
          <a:prstGeom prst="rect">
            <a:avLst/>
          </a:prstGeom>
        </p:spPr>
      </p:pic>
    </p:spTree>
    <p:extLst>
      <p:ext uri="{BB962C8B-B14F-4D97-AF65-F5344CB8AC3E}">
        <p14:creationId xmlns:p14="http://schemas.microsoft.com/office/powerpoint/2010/main" val="2751368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BCD101-DCD7-92B2-1545-73BF178D414E}"/>
              </a:ext>
            </a:extLst>
          </p:cNvPr>
          <p:cNvPicPr>
            <a:picLocks noChangeAspect="1"/>
          </p:cNvPicPr>
          <p:nvPr/>
        </p:nvPicPr>
        <p:blipFill>
          <a:blip r:embed="rId2"/>
          <a:srcRect r="12233" b="17062"/>
          <a:stretch/>
        </p:blipFill>
        <p:spPr>
          <a:xfrm>
            <a:off x="241300" y="586581"/>
            <a:ext cx="10245432" cy="9560719"/>
          </a:xfrm>
          <a:prstGeom prst="rect">
            <a:avLst/>
          </a:prstGeom>
        </p:spPr>
      </p:pic>
      <p:sp>
        <p:nvSpPr>
          <p:cNvPr id="4" name="文字方塊 1"/>
          <p:cNvSpPr txBox="1">
            <a:spLocks noChangeArrowheads="1"/>
          </p:cNvSpPr>
          <p:nvPr/>
        </p:nvSpPr>
        <p:spPr bwMode="auto">
          <a:xfrm>
            <a:off x="1231900" y="3898900"/>
            <a:ext cx="1752600" cy="457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38926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4"/>
          <p:cNvPicPr/>
          <p:nvPr/>
        </p:nvPicPr>
        <p:blipFill>
          <a:blip r:embed="rId2"/>
          <a:stretch/>
        </p:blipFill>
        <p:spPr>
          <a:xfrm>
            <a:off x="8775700" y="459905"/>
            <a:ext cx="1388037" cy="1159330"/>
          </a:xfrm>
          <a:prstGeom prst="rect">
            <a:avLst/>
          </a:prstGeom>
          <a:ln w="9360">
            <a:noFill/>
          </a:ln>
        </p:spPr>
      </p:pic>
      <p:sp>
        <p:nvSpPr>
          <p:cNvPr id="183" name="CustomShape 1"/>
          <p:cNvSpPr/>
          <p:nvPr/>
        </p:nvSpPr>
        <p:spPr>
          <a:xfrm>
            <a:off x="296804" y="1917700"/>
            <a:ext cx="10231495" cy="9216464"/>
          </a:xfrm>
          <a:prstGeom prst="rect">
            <a:avLst/>
          </a:prstGeom>
          <a:noFill/>
          <a:ln>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marL="252590" marR="0" lvl="0" indent="-252590" algn="l" defTabSz="914400" rtl="0" eaLnBrk="1" fontAlgn="auto" latinLnBrk="0" hangingPunct="1">
              <a:lnSpc>
                <a:spcPct val="100000"/>
              </a:lnSpc>
              <a:spcBef>
                <a:spcPts val="0"/>
              </a:spcBef>
              <a:spcAft>
                <a:spcPts val="0"/>
              </a:spcAft>
              <a:buClr>
                <a:srgbClr val="D5393C"/>
              </a:buClr>
              <a:buSzTx/>
              <a:buFont typeface="Wingdings" charset="2"/>
              <a:buChar char=""/>
              <a:tabLst/>
              <a:defRPr/>
            </a:pP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以工作坊</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FF0000"/>
                </a:solidFill>
                <a:effectLst/>
                <a:uLnTx/>
                <a:uFillTx/>
                <a:latin typeface="微軟正黑體"/>
                <a:ea typeface="微軟正黑體"/>
                <a:cs typeface="+mn-cs"/>
              </a:rPr>
              <a:t>訂於每年</a:t>
            </a:r>
            <a:r>
              <a:rPr kumimoji="0" lang="en-US" sz="3200" b="1" i="0" u="none" strike="noStrike" kern="1200" cap="none" spc="-1" normalizeH="0" baseline="0" noProof="0" dirty="0" err="1">
                <a:ln>
                  <a:noFill/>
                </a:ln>
                <a:solidFill>
                  <a:srgbClr val="FF0000"/>
                </a:solidFill>
                <a:effectLst/>
                <a:uLnTx/>
                <a:uFillTx/>
                <a:latin typeface="微軟正黑體"/>
                <a:ea typeface="微軟正黑體"/>
                <a:cs typeface="+mn-cs"/>
              </a:rPr>
              <a:t>2月</a:t>
            </a:r>
            <a:r>
              <a:rPr kumimoji="0" lang="zh-TW" altLang="en-US" sz="3200" b="1" i="0" u="none" strike="noStrike" kern="1200" cap="none" spc="-1" normalizeH="0" baseline="0" noProof="0" dirty="0">
                <a:ln>
                  <a:noFill/>
                </a:ln>
                <a:solidFill>
                  <a:srgbClr val="FF0000"/>
                </a:solidFill>
                <a:effectLst/>
                <a:uLnTx/>
                <a:uFillTx/>
                <a:latin typeface="微軟正黑體"/>
                <a:ea typeface="微軟正黑體"/>
                <a:cs typeface="+mn-cs"/>
              </a:rPr>
              <a:t>中旬至</a:t>
            </a:r>
            <a:r>
              <a:rPr kumimoji="0" lang="en-US" altLang="zh-TW" sz="3200" b="1" i="0" u="none" strike="noStrike" kern="1200" cap="none" spc="-1" normalizeH="0" baseline="0" noProof="0" dirty="0">
                <a:ln>
                  <a:noFill/>
                </a:ln>
                <a:solidFill>
                  <a:srgbClr val="FF0000"/>
                </a:solidFill>
                <a:effectLst/>
                <a:uLnTx/>
                <a:uFillTx/>
                <a:latin typeface="微軟正黑體"/>
                <a:ea typeface="微軟正黑體"/>
                <a:cs typeface="+mn-cs"/>
              </a:rPr>
              <a:t>3</a:t>
            </a:r>
            <a:r>
              <a:rPr kumimoji="0" lang="zh-TW" altLang="en-US" sz="3200" b="1" i="0" u="none" strike="noStrike" kern="1200" cap="none" spc="-1" normalizeH="0" baseline="0" noProof="0" dirty="0">
                <a:ln>
                  <a:noFill/>
                </a:ln>
                <a:solidFill>
                  <a:srgbClr val="FF0000"/>
                </a:solidFill>
                <a:effectLst/>
                <a:uLnTx/>
                <a:uFillTx/>
                <a:latin typeface="微軟正黑體"/>
                <a:ea typeface="微軟正黑體"/>
                <a:cs typeface="+mn-cs"/>
              </a:rPr>
              <a:t>月中旬</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方式辦理，審查分為三階段</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p>
          <a:p>
            <a:pPr marL="252590" marR="0" lvl="0" indent="-252590" algn="l" defTabSz="914400" rtl="0" eaLnBrk="1" fontAlgn="auto" latinLnBrk="0" hangingPunct="1">
              <a:lnSpc>
                <a:spcPct val="100000"/>
              </a:lnSpc>
              <a:spcBef>
                <a:spcPts val="0"/>
              </a:spcBef>
              <a:spcAft>
                <a:spcPts val="0"/>
              </a:spcAft>
              <a:buClr>
                <a:srgbClr val="D5393C"/>
              </a:buClr>
              <a:buSzTx/>
              <a:buFont typeface="Wingdings" charset="2"/>
              <a:buChar char=""/>
              <a:tabLst/>
              <a:defRPr/>
            </a:pP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868911" marR="0" lvl="0" indent="-33384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1</a:t>
            </a:r>
            <a:r>
              <a:rPr kumimoji="0" lang="en-US" sz="3200" b="1" i="0" u="none" strike="noStrike" kern="1200" cap="none" spc="-1" normalizeH="0" baseline="0" noProof="0" dirty="0">
                <a:ln>
                  <a:noFill/>
                </a:ln>
                <a:solidFill>
                  <a:srgbClr val="FF0000"/>
                </a:solidFill>
                <a:effectLst/>
                <a:uLnTx/>
                <a:uFillTx/>
                <a:latin typeface="微軟正黑體"/>
                <a:ea typeface="微軟正黑體"/>
                <a:cs typeface="+mn-cs"/>
              </a:rPr>
              <a:t>.(</a:t>
            </a:r>
            <a:r>
              <a:rPr kumimoji="0" lang="en-US" sz="3200" b="1" i="0" u="none" strike="noStrike" kern="1200" cap="none" spc="-1" normalizeH="0" baseline="0" noProof="0" dirty="0" err="1">
                <a:ln>
                  <a:noFill/>
                </a:ln>
                <a:solidFill>
                  <a:srgbClr val="FF0000"/>
                </a:solidFill>
                <a:effectLst/>
                <a:uLnTx/>
                <a:uFillTx/>
                <a:latin typeface="微軟正黑體"/>
                <a:ea typeface="微軟正黑體"/>
                <a:cs typeface="+mn-cs"/>
              </a:rPr>
              <a:t>工作坊）</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防災教育輔導團小組組長</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副組長</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與</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諮詢專家</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初審</a:t>
            </a: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868911" marR="0" lvl="0" indent="-33384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2.</a:t>
            </a:r>
            <a:r>
              <a:rPr kumimoji="0" lang="en-US" sz="3200" b="1" i="0" u="none" strike="noStrike" kern="1200" cap="none" spc="-1" normalizeH="0" baseline="0" noProof="0" dirty="0">
                <a:ln>
                  <a:noFill/>
                </a:ln>
                <a:solidFill>
                  <a:srgbClr val="FF0000"/>
                </a:solidFill>
                <a:effectLst/>
                <a:uLnTx/>
                <a:uFillTx/>
                <a:latin typeface="微軟正黑體"/>
                <a:ea typeface="微軟正黑體"/>
                <a:cs typeface="+mn-cs"/>
              </a:rPr>
              <a:t>線上複審</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 </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防災教育輔導團小組組長</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副組長</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 </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線上複審</a:t>
            </a: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868911" marR="0" lvl="0" indent="-33384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r>
              <a:rPr kumimoji="0" lang="zh-TW" altLang="en-US" sz="3200" b="1" i="0" u="none" strike="noStrike" kern="1200" cap="none" spc="-1" normalizeH="0" baseline="0" noProof="0" dirty="0">
                <a:ln>
                  <a:noFill/>
                </a:ln>
                <a:solidFill>
                  <a:srgbClr val="000000"/>
                </a:solidFill>
                <a:effectLst/>
                <a:uLnTx/>
                <a:uFillTx/>
                <a:latin typeface="Arial"/>
                <a:ea typeface="新細明體"/>
                <a:cs typeface="+mn-cs"/>
              </a:rPr>
              <a:t>大</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約於</a:t>
            </a:r>
            <a:r>
              <a:rPr kumimoji="0" lang="en-US" altLang="zh-TW" sz="3200" b="1" i="0" u="none" strike="noStrike" kern="1200" cap="none" spc="-1" normalizeH="0" baseline="0" noProof="0" dirty="0">
                <a:ln>
                  <a:noFill/>
                </a:ln>
                <a:solidFill>
                  <a:srgbClr val="0000FF"/>
                </a:solidFill>
                <a:effectLst/>
                <a:uLnTx/>
                <a:uFillTx/>
                <a:latin typeface="微軟正黑體"/>
                <a:ea typeface="微軟正黑體"/>
                <a:cs typeface="+mn-cs"/>
              </a:rPr>
              <a:t> 4月</a:t>
            </a:r>
            <a:r>
              <a:rPr kumimoji="0" lang="zh-TW" altLang="en-US" sz="3200" b="1" i="0" u="none" strike="noStrike" kern="1200" cap="none" spc="-1" normalizeH="0" baseline="0" noProof="0" dirty="0">
                <a:ln>
                  <a:noFill/>
                </a:ln>
                <a:solidFill>
                  <a:srgbClr val="0000FF"/>
                </a:solidFill>
                <a:effectLst/>
                <a:uLnTx/>
                <a:uFillTx/>
                <a:latin typeface="微軟正黑體"/>
                <a:ea typeface="微軟正黑體"/>
                <a:cs typeface="+mn-cs"/>
              </a:rPr>
              <a:t>底</a:t>
            </a:r>
            <a:r>
              <a:rPr kumimoji="0" lang="en-US" sz="3200" b="1" i="0" u="none" strike="noStrike" kern="1200" cap="none" spc="-1" normalizeH="0" baseline="0" noProof="0" dirty="0">
                <a:ln>
                  <a:noFill/>
                </a:ln>
                <a:solidFill>
                  <a:srgbClr val="0000FF"/>
                </a:solidFill>
                <a:effectLst/>
                <a:uLnTx/>
                <a:uFillTx/>
                <a:latin typeface="微軟正黑體"/>
                <a:ea typeface="微軟正黑體"/>
                <a:cs typeface="+mn-cs"/>
              </a:rPr>
              <a:t>5月</a:t>
            </a:r>
            <a:r>
              <a:rPr kumimoji="0" lang="zh-TW" altLang="en-US" sz="3200" b="1" i="0" u="none" strike="noStrike" kern="1200" cap="none" spc="-1" normalizeH="0" baseline="0" noProof="0" dirty="0">
                <a:ln>
                  <a:noFill/>
                </a:ln>
                <a:solidFill>
                  <a:srgbClr val="0000FF"/>
                </a:solidFill>
                <a:effectLst/>
                <a:uLnTx/>
                <a:uFillTx/>
                <a:latin typeface="微軟正黑體"/>
                <a:ea typeface="微軟正黑體"/>
                <a:cs typeface="+mn-cs"/>
              </a:rPr>
              <a:t>初</a:t>
            </a:r>
            <a:r>
              <a:rPr kumimoji="0" lang="en-US" sz="3200" b="1" i="0" u="none" strike="noStrike" kern="1200" cap="none" spc="-1" normalizeH="0" baseline="0" noProof="0" dirty="0" err="1">
                <a:ln>
                  <a:noFill/>
                </a:ln>
                <a:solidFill>
                  <a:srgbClr val="0000FF"/>
                </a:solidFill>
                <a:effectLst/>
                <a:uLnTx/>
                <a:uFillTx/>
                <a:latin typeface="微軟正黑體"/>
                <a:ea typeface="微軟正黑體"/>
                <a:cs typeface="+mn-cs"/>
              </a:rPr>
              <a:t>複審審查完畢</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a:t>
            </a:r>
            <a:r>
              <a:rPr kumimoji="0" lang="en-US" sz="3200" b="1" i="0" u="none" strike="noStrike" kern="1200" cap="none" spc="-1" normalizeH="0" baseline="0" noProof="0" dirty="0" err="1">
                <a:ln>
                  <a:noFill/>
                </a:ln>
                <a:solidFill>
                  <a:srgbClr val="FF00FF"/>
                </a:solidFill>
                <a:effectLst/>
                <a:uLnTx/>
                <a:uFillTx/>
                <a:latin typeface="微軟正黑體"/>
                <a:ea typeface="微軟正黑體"/>
                <a:cs typeface="+mn-cs"/>
              </a:rPr>
              <a:t>屆時請各校至防災資料平台查詢審查意見</a:t>
            </a:r>
            <a:r>
              <a:rPr kumimoji="0" lang="en-US" sz="3200" b="1" i="0" u="none" strike="noStrike" kern="1200" cap="none" spc="-1" normalizeH="0" baseline="0" noProof="0" dirty="0">
                <a:ln>
                  <a:noFill/>
                </a:ln>
                <a:solidFill>
                  <a:srgbClr val="FF00FF"/>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FF00FF"/>
                </a:solidFill>
                <a:effectLst/>
                <a:uLnTx/>
                <a:uFillTx/>
                <a:latin typeface="微軟正黑體"/>
                <a:ea typeface="微軟正黑體"/>
                <a:cs typeface="+mn-cs"/>
              </a:rPr>
              <a:t>針對委員建議事項修正防救計畫本文與附件，之後於期限內</a:t>
            </a:r>
            <a:r>
              <a:rPr kumimoji="0" lang="en-US" sz="3200" b="1" i="0" u="none" strike="noStrike" kern="1200" cap="none" spc="-1" normalizeH="0" baseline="0" noProof="0" dirty="0" err="1">
                <a:ln>
                  <a:noFill/>
                </a:ln>
                <a:solidFill>
                  <a:srgbClr val="FF00FF"/>
                </a:solidFill>
                <a:effectLst/>
                <a:uLnTx/>
                <a:uFillTx/>
                <a:latin typeface="微軟正黑體"/>
                <a:ea typeface="微軟正黑體"/>
                <a:cs typeface="+mn-cs"/>
              </a:rPr>
              <a:t>上傳修正後</a:t>
            </a:r>
            <a:r>
              <a:rPr kumimoji="0" lang="zh-TW" altLang="en-US" sz="3200" b="1" i="0" u="none" strike="noStrike" kern="1200" cap="none" spc="-1" normalizeH="0" baseline="0" noProof="0" dirty="0">
                <a:ln>
                  <a:noFill/>
                </a:ln>
                <a:solidFill>
                  <a:srgbClr val="FF00FF"/>
                </a:solidFill>
                <a:effectLst/>
                <a:uLnTx/>
                <a:uFillTx/>
                <a:latin typeface="微軟正黑體"/>
                <a:ea typeface="微軟正黑體"/>
                <a:cs typeface="+mn-cs"/>
              </a:rPr>
              <a:t>防救</a:t>
            </a:r>
            <a:r>
              <a:rPr kumimoji="0" lang="en-US" sz="3200" b="1" i="0" u="none" strike="noStrike" kern="1200" cap="none" spc="-1" normalizeH="0" baseline="0" noProof="0" dirty="0" err="1">
                <a:ln>
                  <a:noFill/>
                </a:ln>
                <a:solidFill>
                  <a:srgbClr val="FF00FF"/>
                </a:solidFill>
                <a:effectLst/>
                <a:uLnTx/>
                <a:uFillTx/>
                <a:latin typeface="微軟正黑體"/>
                <a:ea typeface="微軟正黑體"/>
                <a:cs typeface="+mn-cs"/>
              </a:rPr>
              <a:t>計畫</a:t>
            </a:r>
            <a:r>
              <a:rPr kumimoji="0" lang="en-US" sz="3200" b="1" i="0" u="none" strike="noStrike" kern="1200" cap="none" spc="-1" normalizeH="0" baseline="0" noProof="0" dirty="0">
                <a:ln>
                  <a:noFill/>
                </a:ln>
                <a:solidFill>
                  <a:srgbClr val="000000"/>
                </a:solidFill>
                <a:effectLst/>
                <a:uLnTx/>
                <a:uFillTx/>
                <a:latin typeface="Arial"/>
                <a:ea typeface="新細明體"/>
                <a:cs typeface="+mn-cs"/>
              </a:rPr>
              <a:t>。</a:t>
            </a: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868911" marR="0" lvl="1" indent="-333840" algn="l" defTabSz="914400" rtl="0" eaLnBrk="1" fontAlgn="auto" latinLnBrk="0" hangingPunct="1">
              <a:lnSpc>
                <a:spcPct val="100000"/>
              </a:lnSpc>
              <a:spcBef>
                <a:spcPts val="0"/>
              </a:spcBef>
              <a:spcAft>
                <a:spcPts val="0"/>
              </a:spcAft>
              <a:buClr>
                <a:srgbClr val="D5393C"/>
              </a:buClr>
              <a:buSzTx/>
              <a:buFont typeface="Wingdings" charset="2"/>
              <a:buChar char=""/>
              <a:tabLst/>
              <a:defRPr/>
            </a:pP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各階段審查結果發函各校確認</a:t>
            </a: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     3</a:t>
            </a:r>
            <a:r>
              <a:rPr kumimoji="0" lang="en-US" altLang="zh-TW" sz="3200" b="1" i="0" u="none" strike="noStrike" kern="1200" cap="none" spc="-1" normalizeH="0" baseline="0" noProof="0" dirty="0">
                <a:ln>
                  <a:noFill/>
                </a:ln>
                <a:solidFill>
                  <a:srgbClr val="FF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FF0000"/>
                </a:solidFill>
                <a:effectLst/>
                <a:uLnTx/>
                <a:uFillTx/>
                <a:latin typeface="微軟正黑體"/>
                <a:ea typeface="微軟正黑體"/>
                <a:cs typeface="+mn-cs"/>
              </a:rPr>
              <a:t>學年度防災教育考核</a:t>
            </a:r>
            <a:r>
              <a:rPr kumimoji="0" lang="en-US" altLang="zh-TW" sz="3200" b="1" i="0" u="none" strike="noStrike" kern="1200" cap="none" spc="-1" normalizeH="0" baseline="0" noProof="0" dirty="0">
                <a:ln>
                  <a:noFill/>
                </a:ln>
                <a:solidFill>
                  <a:srgbClr val="FF0000"/>
                </a:solidFill>
                <a:effectLst/>
                <a:uLnTx/>
                <a:uFillTx/>
                <a:latin typeface="微軟正黑體"/>
                <a:ea typeface="微軟正黑體"/>
                <a:cs typeface="+mn-cs"/>
              </a:rPr>
              <a:t>）</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防災教育輔導團</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各小組組長</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副組長</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與</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諮詢專家複審</a:t>
            </a:r>
            <a:endParaRPr kumimoji="0" lang="en-US" altLang="zh-TW" sz="3200" b="1" i="0" u="none" strike="noStrike" kern="1200" cap="none" spc="-1"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252590" marR="0" lvl="0" indent="-252590" algn="l" defTabSz="914400" rtl="0" eaLnBrk="1" fontAlgn="auto" latinLnBrk="0" hangingPunct="1">
              <a:lnSpc>
                <a:spcPct val="100000"/>
              </a:lnSpc>
              <a:spcBef>
                <a:spcPts val="0"/>
              </a:spcBef>
              <a:spcAft>
                <a:spcPts val="0"/>
              </a:spcAft>
              <a:buClr>
                <a:srgbClr val="D5393C"/>
              </a:buClr>
              <a:buSzTx/>
              <a:buFont typeface="Wingdings" charset="2"/>
              <a:buChar char=""/>
              <a:tabLst/>
              <a:defRPr/>
            </a:pP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倘新學年度有更迭承辦人或處室人事有變動調整，請務必將防救計畫更新</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至</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最新聯絡資訊</a:t>
            </a:r>
            <a:r>
              <a:rPr kumimoji="0" lang="en-US" sz="3200" b="0"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184" name="CustomShape 2"/>
          <p:cNvSpPr/>
          <p:nvPr/>
        </p:nvSpPr>
        <p:spPr>
          <a:xfrm>
            <a:off x="296804" y="698500"/>
            <a:ext cx="6878696" cy="682141"/>
          </a:xfrm>
          <a:prstGeom prst="rect">
            <a:avLst/>
          </a:prstGeom>
          <a:noFill/>
          <a:ln w="9360">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2037200440"/>
      </p:ext>
    </p:extLst>
  </p:cSld>
  <p:clrMapOvr>
    <a:masterClrMapping/>
  </p:clrMapOvr>
  <p:transition spd="slow">
    <p:blinds dir="vert"/>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500"/>
                                  </p:stCondLst>
                                  <p:childTnLst>
                                    <p:set>
                                      <p:cBhvr>
                                        <p:cTn id="6" dur="1" fill="hold">
                                          <p:stCondLst>
                                            <p:cond delay="0"/>
                                          </p:stCondLst>
                                        </p:cTn>
                                        <p:tgtEl>
                                          <p:spTgt spid="182"/>
                                        </p:tgtEl>
                                        <p:attrNameLst>
                                          <p:attrName>style.visibility</p:attrName>
                                        </p:attrNameLst>
                                      </p:cBhvr>
                                      <p:to>
                                        <p:strVal val="visible"/>
                                      </p:to>
                                    </p:set>
                                    <p:animEffect transition="in" filter="fade">
                                      <p:cBhvr additive="repl">
                                        <p:cTn id="7" dur="500"/>
                                        <p:tgtEl>
                                          <p:spTgt spid="182"/>
                                        </p:tgtEl>
                                      </p:cBhvr>
                                    </p:animEffect>
                                    <p:anim calcmode="lin" valueType="num">
                                      <p:cBhvr additive="repl">
                                        <p:cTn id="8" dur="500" fill="hold"/>
                                        <p:tgtEl>
                                          <p:spTgt spid="182"/>
                                        </p:tgtEl>
                                        <p:attrNameLst>
                                          <p:attrName>ppt_x</p:attrName>
                                        </p:attrNameLst>
                                      </p:cBhvr>
                                      <p:tavLst>
                                        <p:tav tm="0">
                                          <p:val>
                                            <p:strVal val="#ppt_x"/>
                                          </p:val>
                                        </p:tav>
                                        <p:tav tm="100000">
                                          <p:val>
                                            <p:strVal val="#ppt_x"/>
                                          </p:val>
                                        </p:tav>
                                      </p:tavLst>
                                    </p:anim>
                                    <p:anim calcmode="lin" valueType="num">
                                      <p:cBhvr additive="repl">
                                        <p:cTn id="9" dur="500" fill="hold"/>
                                        <p:tgtEl>
                                          <p:spTgt spid="18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1750"/>
                                  </p:stCondLst>
                                  <p:iterate type="wd">
                                    <p:tmAbs val="100"/>
                                  </p:iterate>
                                  <p:childTnLst>
                                    <p:set>
                                      <p:cBhvr>
                                        <p:cTn id="11" dur="1" fill="hold">
                                          <p:stCondLst>
                                            <p:cond delay="0"/>
                                          </p:stCondLst>
                                        </p:cTn>
                                        <p:tgtEl>
                                          <p:spTgt spid="183"/>
                                        </p:tgtEl>
                                        <p:attrNameLst>
                                          <p:attrName>style.visibility</p:attrName>
                                        </p:attrNameLst>
                                      </p:cBhvr>
                                      <p:to>
                                        <p:strVal val="visible"/>
                                      </p:to>
                                    </p:set>
                                    <p:animEffect transition="in" filter="wipe(left)">
                                      <p:cBhvr additive="repl">
                                        <p:cTn id="12" dur="2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41D1039-29D3-17D0-6F05-6B2DA93FB066}"/>
              </a:ext>
            </a:extLst>
          </p:cNvPr>
          <p:cNvPicPr>
            <a:picLocks noChangeAspect="1"/>
          </p:cNvPicPr>
          <p:nvPr/>
        </p:nvPicPr>
        <p:blipFill>
          <a:blip r:embed="rId2"/>
          <a:stretch>
            <a:fillRect/>
          </a:stretch>
        </p:blipFill>
        <p:spPr>
          <a:xfrm>
            <a:off x="0" y="241300"/>
            <a:ext cx="10693400" cy="10210800"/>
          </a:xfrm>
          <a:prstGeom prst="rect">
            <a:avLst/>
          </a:prstGeom>
        </p:spPr>
      </p:pic>
      <p:sp>
        <p:nvSpPr>
          <p:cNvPr id="3" name="文字方塊 1"/>
          <p:cNvSpPr txBox="1">
            <a:spLocks noChangeArrowheads="1"/>
          </p:cNvSpPr>
          <p:nvPr/>
        </p:nvSpPr>
        <p:spPr bwMode="auto">
          <a:xfrm>
            <a:off x="6704715" y="2562603"/>
            <a:ext cx="1308985"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en-US" altLang="zh-TW" sz="1536" b="1" dirty="0">
                <a:solidFill>
                  <a:srgbClr val="FF0000"/>
                </a:solidFill>
                <a:latin typeface="Calibri" pitchFamily="34" charset="0"/>
                <a:ea typeface="標楷體" pitchFamily="65" charset="-120"/>
                <a:cs typeface="新細明體" pitchFamily="18" charset="-120"/>
              </a:rPr>
              <a:t>  </a:t>
            </a:r>
            <a:r>
              <a:rPr kumimoji="1" lang="zh-TW" altLang="zh-TW" sz="2000" b="1" dirty="0">
                <a:solidFill>
                  <a:srgbClr val="FF0000"/>
                </a:solidFill>
                <a:latin typeface="Calibri" pitchFamily="34" charset="0"/>
                <a:ea typeface="標楷體" pitchFamily="65" charset="-120"/>
                <a:cs typeface="新細明體" pitchFamily="18" charset="-120"/>
              </a:rPr>
              <a:t>請按</a:t>
            </a:r>
            <a:r>
              <a:rPr kumimoji="1" lang="zh-TW" altLang="en-US" sz="2000" b="1" dirty="0">
                <a:solidFill>
                  <a:srgbClr val="FF0000"/>
                </a:solidFill>
                <a:latin typeface="Calibri" pitchFamily="34" charset="0"/>
                <a:ea typeface="標楷體" pitchFamily="65" charset="-120"/>
                <a:cs typeface="新細明體" pitchFamily="18" charset="-120"/>
              </a:rPr>
              <a:t>登入</a:t>
            </a:r>
            <a:endParaRPr kumimoji="1" lang="zh-TW" altLang="zh-TW" sz="2000" dirty="0">
              <a:latin typeface="Arial" pitchFamily="34" charset="0"/>
              <a:ea typeface="新細明體" pitchFamily="18" charset="-120"/>
              <a:cs typeface="新細明體" pitchFamily="18" charset="-120"/>
            </a:endParaRPr>
          </a:p>
        </p:txBody>
      </p:sp>
      <p:cxnSp>
        <p:nvCxnSpPr>
          <p:cNvPr id="4" name="直線單箭頭接點 3"/>
          <p:cNvCxnSpPr>
            <a:cxnSpLocks/>
          </p:cNvCxnSpPr>
          <p:nvPr/>
        </p:nvCxnSpPr>
        <p:spPr>
          <a:xfrm flipV="1">
            <a:off x="8013700" y="1612900"/>
            <a:ext cx="1885346" cy="11430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9953323" y="1418683"/>
            <a:ext cx="685800" cy="621507"/>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037998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B5CBE26-87EB-FFE0-2E0E-AA74D95FB695}"/>
              </a:ext>
            </a:extLst>
          </p:cNvPr>
          <p:cNvPicPr>
            <a:picLocks noChangeAspect="1"/>
          </p:cNvPicPr>
          <p:nvPr/>
        </p:nvPicPr>
        <p:blipFill>
          <a:blip r:embed="rId2"/>
          <a:stretch>
            <a:fillRect/>
          </a:stretch>
        </p:blipFill>
        <p:spPr>
          <a:xfrm>
            <a:off x="0" y="469900"/>
            <a:ext cx="10693400" cy="9829799"/>
          </a:xfrm>
          <a:prstGeom prst="rect">
            <a:avLst/>
          </a:prstGeom>
        </p:spPr>
      </p:pic>
    </p:spTree>
    <p:extLst>
      <p:ext uri="{BB962C8B-B14F-4D97-AF65-F5344CB8AC3E}">
        <p14:creationId xmlns:p14="http://schemas.microsoft.com/office/powerpoint/2010/main" val="113775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E0727A5-4378-BE0B-34E0-A9B1CBED3DF2}"/>
              </a:ext>
            </a:extLst>
          </p:cNvPr>
          <p:cNvPicPr>
            <a:picLocks noChangeAspect="1"/>
          </p:cNvPicPr>
          <p:nvPr/>
        </p:nvPicPr>
        <p:blipFill>
          <a:blip r:embed="rId3"/>
          <a:srcRect b="4546"/>
          <a:stretch/>
        </p:blipFill>
        <p:spPr>
          <a:xfrm>
            <a:off x="9288" y="393700"/>
            <a:ext cx="10693400" cy="9601200"/>
          </a:xfrm>
          <a:prstGeom prst="rect">
            <a:avLst/>
          </a:prstGeom>
        </p:spPr>
      </p:pic>
      <p:sp>
        <p:nvSpPr>
          <p:cNvPr id="5" name="文字方塊 1">
            <a:extLst>
              <a:ext uri="{FF2B5EF4-FFF2-40B4-BE49-F238E27FC236}">
                <a16:creationId xmlns:a16="http://schemas.microsoft.com/office/drawing/2014/main" id="{ACD062F1-5CE7-442B-5CC6-801F65584430}"/>
              </a:ext>
            </a:extLst>
          </p:cNvPr>
          <p:cNvSpPr txBox="1">
            <a:spLocks noChangeArrowheads="1"/>
          </p:cNvSpPr>
          <p:nvPr/>
        </p:nvSpPr>
        <p:spPr bwMode="auto">
          <a:xfrm>
            <a:off x="3693642" y="2712566"/>
            <a:ext cx="3117649" cy="65293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6" name="文字方塊 5">
            <a:extLst>
              <a:ext uri="{FF2B5EF4-FFF2-40B4-BE49-F238E27FC236}">
                <a16:creationId xmlns:a16="http://schemas.microsoft.com/office/drawing/2014/main" id="{BE2AF97B-79BB-5160-7746-9EA573BF6B82}"/>
              </a:ext>
            </a:extLst>
          </p:cNvPr>
          <p:cNvSpPr txBox="1">
            <a:spLocks noChangeArrowheads="1"/>
          </p:cNvSpPr>
          <p:nvPr/>
        </p:nvSpPr>
        <p:spPr bwMode="auto">
          <a:xfrm>
            <a:off x="8013700" y="2324911"/>
            <a:ext cx="21336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輸入</a:t>
            </a:r>
            <a:r>
              <a:rPr kumimoji="1" lang="zh-TW" altLang="zh-TW" sz="2000" b="1" dirty="0">
                <a:solidFill>
                  <a:srgbClr val="FF0000"/>
                </a:solidFill>
                <a:latin typeface="Calibri" pitchFamily="34" charset="0"/>
                <a:ea typeface="標楷體" pitchFamily="65" charset="-120"/>
                <a:cs typeface="新細明體" pitchFamily="18" charset="-120"/>
              </a:rPr>
              <a:t>學校</a:t>
            </a:r>
            <a:r>
              <a:rPr kumimoji="1" lang="zh-TW" altLang="en-US" sz="2000" b="1" dirty="0">
                <a:solidFill>
                  <a:srgbClr val="FF0000"/>
                </a:solidFill>
                <a:latin typeface="Calibri" pitchFamily="34" charset="0"/>
                <a:ea typeface="標楷體" pitchFamily="65" charset="-120"/>
                <a:cs typeface="新細明體" pitchFamily="18" charset="-120"/>
              </a:rPr>
              <a:t>代碼</a:t>
            </a:r>
            <a:endParaRPr kumimoji="1" lang="zh-TW" altLang="zh-TW" sz="2000" dirty="0">
              <a:latin typeface="Arial" pitchFamily="34" charset="0"/>
              <a:ea typeface="新細明體" pitchFamily="18" charset="-120"/>
              <a:cs typeface="新細明體" pitchFamily="18" charset="-120"/>
            </a:endParaRPr>
          </a:p>
        </p:txBody>
      </p:sp>
      <p:cxnSp>
        <p:nvCxnSpPr>
          <p:cNvPr id="7" name="直線單箭頭接點 6">
            <a:extLst>
              <a:ext uri="{FF2B5EF4-FFF2-40B4-BE49-F238E27FC236}">
                <a16:creationId xmlns:a16="http://schemas.microsoft.com/office/drawing/2014/main" id="{4B7C66C0-C42C-BF98-C569-B1BE8B478BA1}"/>
              </a:ext>
            </a:extLst>
          </p:cNvPr>
          <p:cNvCxnSpPr>
            <a:cxnSpLocks/>
          </p:cNvCxnSpPr>
          <p:nvPr/>
        </p:nvCxnSpPr>
        <p:spPr>
          <a:xfrm flipH="1">
            <a:off x="6811291" y="2518207"/>
            <a:ext cx="1202409" cy="52082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6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6E637EE-4494-4C33-D4F4-CCCC017B149C}"/>
              </a:ext>
            </a:extLst>
          </p:cNvPr>
          <p:cNvPicPr>
            <a:picLocks noChangeAspect="1"/>
          </p:cNvPicPr>
          <p:nvPr/>
        </p:nvPicPr>
        <p:blipFill>
          <a:blip r:embed="rId3"/>
          <a:srcRect b="9630"/>
          <a:stretch/>
        </p:blipFill>
        <p:spPr>
          <a:xfrm>
            <a:off x="0" y="165100"/>
            <a:ext cx="10693400" cy="10363200"/>
          </a:xfrm>
          <a:prstGeom prst="rect">
            <a:avLst/>
          </a:prstGeom>
        </p:spPr>
      </p:pic>
      <p:sp>
        <p:nvSpPr>
          <p:cNvPr id="2" name="文字方塊 1">
            <a:extLst>
              <a:ext uri="{FF2B5EF4-FFF2-40B4-BE49-F238E27FC236}">
                <a16:creationId xmlns:a16="http://schemas.microsoft.com/office/drawing/2014/main" id="{DD728245-685B-F7F0-EC00-3B8B340F81E3}"/>
              </a:ext>
            </a:extLst>
          </p:cNvPr>
          <p:cNvSpPr txBox="1">
            <a:spLocks noChangeArrowheads="1"/>
          </p:cNvSpPr>
          <p:nvPr/>
        </p:nvSpPr>
        <p:spPr bwMode="auto">
          <a:xfrm>
            <a:off x="5334000" y="4179103"/>
            <a:ext cx="2111189" cy="457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3" name="文字方塊 2">
            <a:extLst>
              <a:ext uri="{FF2B5EF4-FFF2-40B4-BE49-F238E27FC236}">
                <a16:creationId xmlns:a16="http://schemas.microsoft.com/office/drawing/2014/main" id="{6184B624-575D-EED4-26EA-E74A6EC516CE}"/>
              </a:ext>
            </a:extLst>
          </p:cNvPr>
          <p:cNvSpPr txBox="1">
            <a:spLocks noChangeArrowheads="1"/>
          </p:cNvSpPr>
          <p:nvPr/>
        </p:nvSpPr>
        <p:spPr bwMode="auto">
          <a:xfrm>
            <a:off x="6558085" y="3313646"/>
            <a:ext cx="4135315"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忘記密碼或學校代碼</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可按此鍵查詢</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5" name="直線單箭頭接點 4">
            <a:extLst>
              <a:ext uri="{FF2B5EF4-FFF2-40B4-BE49-F238E27FC236}">
                <a16:creationId xmlns:a16="http://schemas.microsoft.com/office/drawing/2014/main" id="{B2636717-A2B1-CC8D-7706-FE3D405FB7A7}"/>
              </a:ext>
            </a:extLst>
          </p:cNvPr>
          <p:cNvCxnSpPr>
            <a:cxnSpLocks/>
          </p:cNvCxnSpPr>
          <p:nvPr/>
        </p:nvCxnSpPr>
        <p:spPr>
          <a:xfrm flipH="1">
            <a:off x="7203889" y="3717348"/>
            <a:ext cx="1114611" cy="46175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18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E588A88-E563-94F2-B751-42A72DDA5458}"/>
              </a:ext>
            </a:extLst>
          </p:cNvPr>
          <p:cNvPicPr>
            <a:picLocks noChangeAspect="1"/>
          </p:cNvPicPr>
          <p:nvPr/>
        </p:nvPicPr>
        <p:blipFill>
          <a:blip r:embed="rId2"/>
          <a:srcRect b="9461"/>
          <a:stretch/>
        </p:blipFill>
        <p:spPr>
          <a:xfrm>
            <a:off x="0" y="165100"/>
            <a:ext cx="10693400" cy="10363200"/>
          </a:xfrm>
          <a:prstGeom prst="rect">
            <a:avLst/>
          </a:prstGeom>
        </p:spPr>
      </p:pic>
      <p:sp>
        <p:nvSpPr>
          <p:cNvPr id="4" name="文字方塊 3">
            <a:extLst>
              <a:ext uri="{FF2B5EF4-FFF2-40B4-BE49-F238E27FC236}">
                <a16:creationId xmlns:a16="http://schemas.microsoft.com/office/drawing/2014/main" id="{A1C5D3AF-5B8D-D622-FB13-96D433D2C4CF}"/>
              </a:ext>
            </a:extLst>
          </p:cNvPr>
          <p:cNvSpPr txBox="1">
            <a:spLocks noChangeArrowheads="1"/>
          </p:cNvSpPr>
          <p:nvPr/>
        </p:nvSpPr>
        <p:spPr bwMode="auto">
          <a:xfrm>
            <a:off x="5727700" y="3260148"/>
            <a:ext cx="1653989" cy="457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5" name="文字方塊 4">
            <a:extLst>
              <a:ext uri="{FF2B5EF4-FFF2-40B4-BE49-F238E27FC236}">
                <a16:creationId xmlns:a16="http://schemas.microsoft.com/office/drawing/2014/main" id="{467DB8E4-D2A3-7046-38C5-C80DAB707718}"/>
              </a:ext>
            </a:extLst>
          </p:cNvPr>
          <p:cNvSpPr txBox="1">
            <a:spLocks noChangeArrowheads="1"/>
          </p:cNvSpPr>
          <p:nvPr/>
        </p:nvSpPr>
        <p:spPr bwMode="auto">
          <a:xfrm>
            <a:off x="165100" y="4134271"/>
            <a:ext cx="4135315"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忘記學校代碼</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可按此鍵查詢</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6" name="直線單箭頭接點 5">
            <a:extLst>
              <a:ext uri="{FF2B5EF4-FFF2-40B4-BE49-F238E27FC236}">
                <a16:creationId xmlns:a16="http://schemas.microsoft.com/office/drawing/2014/main" id="{24182049-A729-F85A-B3B6-08088050EF87}"/>
              </a:ext>
            </a:extLst>
          </p:cNvPr>
          <p:cNvCxnSpPr>
            <a:cxnSpLocks/>
          </p:cNvCxnSpPr>
          <p:nvPr/>
        </p:nvCxnSpPr>
        <p:spPr>
          <a:xfrm flipV="1">
            <a:off x="4175311" y="3450749"/>
            <a:ext cx="1552389" cy="68352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21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5263DBA-7E98-47EC-39F5-36882D16AA52}"/>
              </a:ext>
            </a:extLst>
          </p:cNvPr>
          <p:cNvPicPr>
            <a:picLocks noChangeAspect="1"/>
          </p:cNvPicPr>
          <p:nvPr/>
        </p:nvPicPr>
        <p:blipFill>
          <a:blip r:embed="rId2"/>
          <a:stretch>
            <a:fillRect/>
          </a:stretch>
        </p:blipFill>
        <p:spPr>
          <a:xfrm>
            <a:off x="28622" y="317500"/>
            <a:ext cx="10693400" cy="10210800"/>
          </a:xfrm>
          <a:prstGeom prst="rect">
            <a:avLst/>
          </a:prstGeom>
        </p:spPr>
      </p:pic>
    </p:spTree>
    <p:extLst>
      <p:ext uri="{BB962C8B-B14F-4D97-AF65-F5344CB8AC3E}">
        <p14:creationId xmlns:p14="http://schemas.microsoft.com/office/powerpoint/2010/main" val="395667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67206-8B1D-0C96-190A-01755940D567}"/>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A1E15CDE-F1BF-3A9F-82F6-BFE3E3A2B81B}"/>
              </a:ext>
            </a:extLst>
          </p:cNvPr>
          <p:cNvPicPr>
            <a:picLocks noChangeAspect="1"/>
          </p:cNvPicPr>
          <p:nvPr/>
        </p:nvPicPr>
        <p:blipFill>
          <a:blip r:embed="rId2"/>
          <a:stretch>
            <a:fillRect/>
          </a:stretch>
        </p:blipFill>
        <p:spPr>
          <a:xfrm>
            <a:off x="88900" y="120650"/>
            <a:ext cx="10693400" cy="10452100"/>
          </a:xfrm>
          <a:prstGeom prst="rect">
            <a:avLst/>
          </a:prstGeom>
        </p:spPr>
      </p:pic>
      <p:sp>
        <p:nvSpPr>
          <p:cNvPr id="5" name="文字方塊 4">
            <a:extLst>
              <a:ext uri="{FF2B5EF4-FFF2-40B4-BE49-F238E27FC236}">
                <a16:creationId xmlns:a16="http://schemas.microsoft.com/office/drawing/2014/main" id="{4D4763CC-8983-965C-2FF2-905162AEBC3E}"/>
              </a:ext>
            </a:extLst>
          </p:cNvPr>
          <p:cNvSpPr txBox="1">
            <a:spLocks noChangeArrowheads="1"/>
          </p:cNvSpPr>
          <p:nvPr/>
        </p:nvSpPr>
        <p:spPr bwMode="auto">
          <a:xfrm>
            <a:off x="3546289" y="2717699"/>
            <a:ext cx="1653989" cy="457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6" name="文字方塊 5">
            <a:extLst>
              <a:ext uri="{FF2B5EF4-FFF2-40B4-BE49-F238E27FC236}">
                <a16:creationId xmlns:a16="http://schemas.microsoft.com/office/drawing/2014/main" id="{AA3C084E-79C3-9F3F-5DE7-66BD81A986D1}"/>
              </a:ext>
            </a:extLst>
          </p:cNvPr>
          <p:cNvSpPr txBox="1">
            <a:spLocks noChangeArrowheads="1"/>
          </p:cNvSpPr>
          <p:nvPr/>
        </p:nvSpPr>
        <p:spPr bwMode="auto">
          <a:xfrm>
            <a:off x="1155700" y="3897837"/>
            <a:ext cx="2898932"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輸入冬山進行資料查詢</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7" name="直線單箭頭接點 6">
            <a:extLst>
              <a:ext uri="{FF2B5EF4-FFF2-40B4-BE49-F238E27FC236}">
                <a16:creationId xmlns:a16="http://schemas.microsoft.com/office/drawing/2014/main" id="{BE77EA86-D9DB-C00D-A12F-690392705D3B}"/>
              </a:ext>
            </a:extLst>
          </p:cNvPr>
          <p:cNvCxnSpPr>
            <a:cxnSpLocks/>
          </p:cNvCxnSpPr>
          <p:nvPr/>
        </p:nvCxnSpPr>
        <p:spPr>
          <a:xfrm flipV="1">
            <a:off x="2770094" y="3174899"/>
            <a:ext cx="1552389" cy="68352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8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2C4AA-7A16-3BA2-E0D1-AE6005F438AC}"/>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DDB3FBDF-0C0A-62C9-A709-5A226F17B4ED}"/>
              </a:ext>
            </a:extLst>
          </p:cNvPr>
          <p:cNvPicPr>
            <a:picLocks noChangeAspect="1"/>
          </p:cNvPicPr>
          <p:nvPr/>
        </p:nvPicPr>
        <p:blipFill>
          <a:blip r:embed="rId2"/>
          <a:stretch>
            <a:fillRect/>
          </a:stretch>
        </p:blipFill>
        <p:spPr>
          <a:xfrm>
            <a:off x="4739" y="241300"/>
            <a:ext cx="10693400" cy="10287000"/>
          </a:xfrm>
          <a:prstGeom prst="rect">
            <a:avLst/>
          </a:prstGeom>
        </p:spPr>
      </p:pic>
      <p:sp>
        <p:nvSpPr>
          <p:cNvPr id="5" name="文字方塊 4">
            <a:extLst>
              <a:ext uri="{FF2B5EF4-FFF2-40B4-BE49-F238E27FC236}">
                <a16:creationId xmlns:a16="http://schemas.microsoft.com/office/drawing/2014/main" id="{79198D78-7B45-3AFB-0F71-4B303520A12E}"/>
              </a:ext>
            </a:extLst>
          </p:cNvPr>
          <p:cNvSpPr txBox="1">
            <a:spLocks noChangeArrowheads="1"/>
          </p:cNvSpPr>
          <p:nvPr/>
        </p:nvSpPr>
        <p:spPr bwMode="auto">
          <a:xfrm>
            <a:off x="3517900" y="4051300"/>
            <a:ext cx="3581400" cy="2057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778606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445A-BEEA-DBAE-36F1-78C77F84196F}"/>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019566D9-7020-0525-8679-923AD23507B9}"/>
              </a:ext>
            </a:extLst>
          </p:cNvPr>
          <p:cNvPicPr>
            <a:picLocks noChangeAspect="1"/>
          </p:cNvPicPr>
          <p:nvPr/>
        </p:nvPicPr>
        <p:blipFill>
          <a:blip r:embed="rId2"/>
          <a:stretch>
            <a:fillRect/>
          </a:stretch>
        </p:blipFill>
        <p:spPr>
          <a:xfrm>
            <a:off x="-13458" y="317500"/>
            <a:ext cx="10693400" cy="10287000"/>
          </a:xfrm>
          <a:prstGeom prst="rect">
            <a:avLst/>
          </a:prstGeom>
        </p:spPr>
      </p:pic>
      <p:sp>
        <p:nvSpPr>
          <p:cNvPr id="5" name="文字方塊 4">
            <a:extLst>
              <a:ext uri="{FF2B5EF4-FFF2-40B4-BE49-F238E27FC236}">
                <a16:creationId xmlns:a16="http://schemas.microsoft.com/office/drawing/2014/main" id="{6921AE7C-FF7E-450B-5D90-E2E794DD8F36}"/>
              </a:ext>
            </a:extLst>
          </p:cNvPr>
          <p:cNvSpPr txBox="1">
            <a:spLocks noChangeArrowheads="1"/>
          </p:cNvSpPr>
          <p:nvPr/>
        </p:nvSpPr>
        <p:spPr bwMode="auto">
          <a:xfrm>
            <a:off x="4356100" y="3517900"/>
            <a:ext cx="1752600" cy="685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6" name="文字方塊 5">
            <a:extLst>
              <a:ext uri="{FF2B5EF4-FFF2-40B4-BE49-F238E27FC236}">
                <a16:creationId xmlns:a16="http://schemas.microsoft.com/office/drawing/2014/main" id="{29698C8C-63BA-42E3-71D0-5FA8C731FCFC}"/>
              </a:ext>
            </a:extLst>
          </p:cNvPr>
          <p:cNvSpPr txBox="1">
            <a:spLocks noChangeArrowheads="1"/>
          </p:cNvSpPr>
          <p:nvPr/>
        </p:nvSpPr>
        <p:spPr bwMode="auto">
          <a:xfrm>
            <a:off x="5651501" y="2859208"/>
            <a:ext cx="32004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忘記密碼</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可按此鍵查詢</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7" name="直線單箭頭接點 6">
            <a:extLst>
              <a:ext uri="{FF2B5EF4-FFF2-40B4-BE49-F238E27FC236}">
                <a16:creationId xmlns:a16="http://schemas.microsoft.com/office/drawing/2014/main" id="{3CE7FB92-82A2-281E-8465-EF2369457390}"/>
              </a:ext>
            </a:extLst>
          </p:cNvPr>
          <p:cNvCxnSpPr>
            <a:cxnSpLocks/>
          </p:cNvCxnSpPr>
          <p:nvPr/>
        </p:nvCxnSpPr>
        <p:spPr>
          <a:xfrm flipV="1">
            <a:off x="6105181" y="3289300"/>
            <a:ext cx="1196561" cy="87090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374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33A62-789E-9A3E-022D-3E418FB2F9E2}"/>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B3A57CB6-85EE-906E-FE2C-11D23C754C71}"/>
              </a:ext>
            </a:extLst>
          </p:cNvPr>
          <p:cNvPicPr>
            <a:picLocks noChangeAspect="1"/>
          </p:cNvPicPr>
          <p:nvPr/>
        </p:nvPicPr>
        <p:blipFill>
          <a:blip r:embed="rId2"/>
          <a:stretch>
            <a:fillRect/>
          </a:stretch>
        </p:blipFill>
        <p:spPr>
          <a:xfrm>
            <a:off x="-139700" y="201691"/>
            <a:ext cx="10693400" cy="10290018"/>
          </a:xfrm>
          <a:prstGeom prst="rect">
            <a:avLst/>
          </a:prstGeom>
        </p:spPr>
      </p:pic>
      <p:sp>
        <p:nvSpPr>
          <p:cNvPr id="5" name="文字方塊 4">
            <a:extLst>
              <a:ext uri="{FF2B5EF4-FFF2-40B4-BE49-F238E27FC236}">
                <a16:creationId xmlns:a16="http://schemas.microsoft.com/office/drawing/2014/main" id="{6E4DE5AF-724A-CDDF-A8CD-A89F267B209A}"/>
              </a:ext>
            </a:extLst>
          </p:cNvPr>
          <p:cNvSpPr txBox="1">
            <a:spLocks noChangeArrowheads="1"/>
          </p:cNvSpPr>
          <p:nvPr/>
        </p:nvSpPr>
        <p:spPr bwMode="auto">
          <a:xfrm>
            <a:off x="3898901" y="4813300"/>
            <a:ext cx="1752600" cy="685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6" name="文字方塊 5">
            <a:extLst>
              <a:ext uri="{FF2B5EF4-FFF2-40B4-BE49-F238E27FC236}">
                <a16:creationId xmlns:a16="http://schemas.microsoft.com/office/drawing/2014/main" id="{2C087580-6F45-EE29-FFC1-10552EE8C4FA}"/>
              </a:ext>
            </a:extLst>
          </p:cNvPr>
          <p:cNvSpPr txBox="1">
            <a:spLocks noChangeArrowheads="1"/>
          </p:cNvSpPr>
          <p:nvPr/>
        </p:nvSpPr>
        <p:spPr bwMode="auto">
          <a:xfrm>
            <a:off x="5727700" y="3636604"/>
            <a:ext cx="26670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按此鍵傳送</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重設密碼</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7" name="直線單箭頭接點 6">
            <a:extLst>
              <a:ext uri="{FF2B5EF4-FFF2-40B4-BE49-F238E27FC236}">
                <a16:creationId xmlns:a16="http://schemas.microsoft.com/office/drawing/2014/main" id="{09EED60F-81B4-F750-3A01-087B717AFBFD}"/>
              </a:ext>
            </a:extLst>
          </p:cNvPr>
          <p:cNvCxnSpPr>
            <a:cxnSpLocks/>
          </p:cNvCxnSpPr>
          <p:nvPr/>
        </p:nvCxnSpPr>
        <p:spPr>
          <a:xfrm flipV="1">
            <a:off x="5651501" y="4023197"/>
            <a:ext cx="1196561" cy="87090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60C5BF3A-EC60-94F5-35D6-2C8A4D7890F5}"/>
              </a:ext>
            </a:extLst>
          </p:cNvPr>
          <p:cNvSpPr txBox="1">
            <a:spLocks noChangeArrowheads="1"/>
          </p:cNvSpPr>
          <p:nvPr/>
        </p:nvSpPr>
        <p:spPr bwMode="auto">
          <a:xfrm>
            <a:off x="3898900" y="1081658"/>
            <a:ext cx="2666999" cy="1445641"/>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876857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5" name="CustomShape 1"/>
              <p:cNvSpPr/>
              <p:nvPr/>
            </p:nvSpPr>
            <p:spPr>
              <a:xfrm>
                <a:off x="393700" y="1694914"/>
                <a:ext cx="10134600" cy="8970243"/>
              </a:xfrm>
              <a:prstGeom prst="rect">
                <a:avLst/>
              </a:prstGeom>
              <a:noFill/>
              <a:ln>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prstClr val="black"/>
                    </a:solidFill>
                    <a:effectLst/>
                    <a:uLnTx/>
                    <a:uFillTx/>
                    <a:latin typeface="Arial" panose="020B0604020202020204" pitchFamily="34" charset="0"/>
                    <a:ea typeface="新細明體"/>
                    <a:cs typeface="Arial" panose="020B0604020202020204" pitchFamily="34" charset="0"/>
                  </a:rPr>
                  <a:t>1.</a:t>
                </a:r>
                <a:r>
                  <a:rPr kumimoji="0" lang="en-US" sz="3200" b="1" i="0" u="none" strike="noStrike" kern="1200" cap="none" spc="-1" normalizeH="0" baseline="0" noProof="0" dirty="0">
                    <a:ln>
                      <a:noFill/>
                    </a:ln>
                    <a:solidFill>
                      <a:srgbClr val="0000FF"/>
                    </a:solidFill>
                    <a:effectLst/>
                    <a:uLnTx/>
                    <a:uFillTx/>
                    <a:latin typeface="Arial" panose="020B0604020202020204" pitchFamily="34" charset="0"/>
                    <a:ea typeface="新細明體"/>
                    <a:cs typeface="Arial" panose="020B0604020202020204" pitchFamily="34" charset="0"/>
                  </a:rPr>
                  <a:t>11</a:t>
                </a:r>
                <a:r>
                  <a:rPr kumimoji="0" lang="en-US" altLang="zh-TW" sz="3200" b="1" i="0" u="none" strike="noStrike" kern="1200" cap="none" spc="-1" normalizeH="0" baseline="0" noProof="0" dirty="0">
                    <a:ln>
                      <a:noFill/>
                    </a:ln>
                    <a:solidFill>
                      <a:srgbClr val="0000FF"/>
                    </a:solidFill>
                    <a:effectLst/>
                    <a:uLnTx/>
                    <a:uFillTx/>
                    <a:latin typeface="Arial" panose="020B0604020202020204" pitchFamily="34" charset="0"/>
                    <a:ea typeface="新細明體"/>
                    <a:cs typeface="Arial" panose="020B0604020202020204" pitchFamily="34" charset="0"/>
                  </a:rPr>
                  <a:t>4</a:t>
                </a:r>
                <a:r>
                  <a:rPr kumimoji="0" lang="zh-TW" altLang="en-US" sz="3200" b="1" i="0" u="none" strike="noStrike" kern="1200" cap="none" spc="-1" normalizeH="0" baseline="0" noProof="0" dirty="0">
                    <a:ln>
                      <a:noFill/>
                    </a:ln>
                    <a:solidFill>
                      <a:srgbClr val="0000FF"/>
                    </a:solidFill>
                    <a:effectLst/>
                    <a:uLnTx/>
                    <a:uFillTx/>
                    <a:latin typeface="Arial" panose="020B0604020202020204" pitchFamily="34" charset="0"/>
                    <a:ea typeface="新細明體"/>
                    <a:cs typeface="Arial" panose="020B0604020202020204" pitchFamily="34" charset="0"/>
                  </a:rPr>
                  <a:t>年度</a:t>
                </a:r>
                <a:r>
                  <a:rPr kumimoji="0" lang="en-US" sz="3200" b="1" i="0" u="none" strike="noStrike" kern="1200" cap="none" spc="-1" normalizeH="0" baseline="0" noProof="0" dirty="0">
                    <a:ln>
                      <a:noFill/>
                    </a:ln>
                    <a:solidFill>
                      <a:srgbClr val="0000FF"/>
                    </a:solidFill>
                    <a:effectLst/>
                    <a:uLnTx/>
                    <a:uFillTx/>
                    <a:latin typeface="Arial" panose="020B0604020202020204" pitchFamily="34" charset="0"/>
                    <a:ea typeface="新細明體"/>
                    <a:cs typeface="Arial" panose="020B0604020202020204" pitchFamily="34" charset="0"/>
                  </a:rPr>
                  <a:t>校園災害防救計畫</a:t>
                </a:r>
                <a:r>
                  <a:rPr kumimoji="0" lang="en-US" sz="3200" b="1" i="0" u="none" strike="noStrike" kern="1200" cap="none" spc="-1" normalizeH="0" baseline="0" noProof="0" dirty="0">
                    <a:ln>
                      <a:noFill/>
                    </a:ln>
                    <a:solidFill>
                      <a:srgbClr val="000000"/>
                    </a:solidFill>
                    <a:effectLst/>
                    <a:uLnTx/>
                    <a:uFillTx/>
                    <a:latin typeface="Arial" panose="020B0604020202020204" pitchFamily="34" charset="0"/>
                    <a:ea typeface="新細明體"/>
                    <a:cs typeface="Arial" panose="020B0604020202020204" pitchFamily="34" charset="0"/>
                  </a:rPr>
                  <a:t>~請按</a:t>
                </a:r>
                <a:r>
                  <a:rPr kumimoji="0" lang="en-US"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4月</a:t>
                </a:r>
                <a:r>
                  <a:rPr kumimoji="0" lang="zh-TW" altLang="en-US"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底</a:t>
                </a:r>
                <a:r>
                  <a:rPr kumimoji="0" lang="en-US" altLang="zh-TW"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a:t>
                </a:r>
                <a:r>
                  <a:rPr kumimoji="0" lang="zh-TW" altLang="en-US"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最遲於</a:t>
                </a:r>
                <a:r>
                  <a:rPr kumimoji="0" lang="en-US" altLang="zh-TW"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5</a:t>
                </a:r>
                <a:r>
                  <a:rPr kumimoji="0" lang="zh-TW" altLang="en-US"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月初</a:t>
                </a:r>
                <a:r>
                  <a:rPr kumimoji="0" lang="en-US" altLang="zh-TW" sz="3200" b="1" i="0" u="none" strike="noStrike" kern="1200" cap="none" spc="-1" normalizeH="0" baseline="0" noProof="0" dirty="0">
                    <a:ln>
                      <a:noFill/>
                    </a:ln>
                    <a:solidFill>
                      <a:srgbClr val="FF00FF"/>
                    </a:solidFill>
                    <a:effectLst/>
                    <a:uLnTx/>
                    <a:uFillTx/>
                    <a:latin typeface="Arial" panose="020B0604020202020204" pitchFamily="34" charset="0"/>
                    <a:ea typeface="新細明體"/>
                    <a:cs typeface="Arial" panose="020B0604020202020204" pitchFamily="34" charset="0"/>
                  </a:rPr>
                  <a:t>)</a:t>
                </a:r>
                <a:r>
                  <a:rPr kumimoji="0" lang="en-US" sz="3200" b="1" i="0" u="none" strike="noStrike" kern="1200" cap="none" spc="-1" normalizeH="0" baseline="0" noProof="0" dirty="0" err="1">
                    <a:ln>
                      <a:noFill/>
                    </a:ln>
                    <a:solidFill>
                      <a:srgbClr val="FF00FF"/>
                    </a:solidFill>
                    <a:effectLst/>
                    <a:uLnTx/>
                    <a:uFillTx/>
                    <a:latin typeface="Arial" panose="020B0604020202020204" pitchFamily="34" charset="0"/>
                    <a:ea typeface="新細明體"/>
                    <a:cs typeface="Arial" panose="020B0604020202020204" pitchFamily="34" charset="0"/>
                  </a:rPr>
                  <a:t>複審意見進行修正</a:t>
                </a:r>
                <a:r>
                  <a:rPr kumimoji="0" lang="en-US" sz="3200" b="1" i="0" u="none" strike="noStrike" kern="1200" cap="none" spc="-1" normalizeH="0" baseline="0" noProof="0" dirty="0" err="1">
                    <a:ln>
                      <a:noFill/>
                    </a:ln>
                    <a:solidFill>
                      <a:srgbClr val="000000"/>
                    </a:solidFill>
                    <a:effectLst/>
                    <a:uLnTx/>
                    <a:uFillTx/>
                    <a:latin typeface="Arial" panose="020B0604020202020204" pitchFamily="34" charset="0"/>
                    <a:ea typeface="新細明體"/>
                    <a:cs typeface="Arial" panose="020B0604020202020204" pitchFamily="34" charset="0"/>
                  </a:rPr>
                  <a:t>，</a:t>
                </a:r>
                <a:r>
                  <a:rPr kumimoji="0" lang="en-US" sz="3200" b="1" i="0" u="none" strike="noStrike" kern="1200" cap="none" spc="-1" normalizeH="0" baseline="0" noProof="0" dirty="0" err="1">
                    <a:ln>
                      <a:noFill/>
                    </a:ln>
                    <a:solidFill>
                      <a:prstClr val="black"/>
                    </a:solidFill>
                    <a:effectLst/>
                    <a:uLnTx/>
                    <a:uFillTx/>
                    <a:latin typeface="Arial" panose="020B0604020202020204" pitchFamily="34" charset="0"/>
                    <a:ea typeface="新細明體"/>
                    <a:cs typeface="Arial" panose="020B0604020202020204" pitchFamily="34" charset="0"/>
                  </a:rPr>
                  <a:t>如封面日期</a:t>
                </a:r>
                <a:r>
                  <a:rPr kumimoji="0" lang="en-US" sz="3200" b="1" i="0" u="none" strike="noStrike" kern="1200" cap="none" spc="-1" normalizeH="0" baseline="0" noProof="0" dirty="0" err="1">
                    <a:ln>
                      <a:noFill/>
                    </a:ln>
                    <a:solidFill>
                      <a:srgbClr val="FF0000"/>
                    </a:solidFill>
                    <a:effectLst/>
                    <a:uLnTx/>
                    <a:uFillTx/>
                    <a:latin typeface="Arial" panose="020B0604020202020204" pitchFamily="34" charset="0"/>
                    <a:ea typeface="新細明體"/>
                    <a:cs typeface="Arial" panose="020B0604020202020204" pitchFamily="34" charset="0"/>
                  </a:rPr>
                  <a:t>應修正為最</a:t>
                </a:r>
                <a:r>
                  <a:rPr kumimoji="0" lang="zh-TW" altLang="en-US" sz="3200" b="1" i="0" u="none" strike="noStrike" kern="1200" cap="none" spc="-1" normalizeH="0" baseline="0" noProof="0" dirty="0">
                    <a:ln>
                      <a:noFill/>
                    </a:ln>
                    <a:solidFill>
                      <a:srgbClr val="FF0000"/>
                    </a:solidFill>
                    <a:effectLst/>
                    <a:uLnTx/>
                    <a:uFillTx/>
                    <a:latin typeface="Arial" panose="020B0604020202020204" pitchFamily="34" charset="0"/>
                    <a:ea typeface="新細明體"/>
                    <a:cs typeface="Arial" panose="020B0604020202020204" pitchFamily="34" charset="0"/>
                  </a:rPr>
                  <a:t>後定稿</a:t>
                </a:r>
                <a:r>
                  <a:rPr kumimoji="0" lang="en-US" sz="3200" b="1" i="0" u="none" strike="noStrike" kern="1200" cap="none" spc="-1" normalizeH="0" baseline="0" noProof="0" dirty="0" err="1">
                    <a:ln>
                      <a:noFill/>
                    </a:ln>
                    <a:solidFill>
                      <a:srgbClr val="FF0000"/>
                    </a:solidFill>
                    <a:effectLst/>
                    <a:uLnTx/>
                    <a:uFillTx/>
                    <a:latin typeface="Arial" panose="020B0604020202020204" pitchFamily="34" charset="0"/>
                    <a:ea typeface="新細明體"/>
                    <a:cs typeface="Arial" panose="020B0604020202020204" pitchFamily="34" charset="0"/>
                  </a:rPr>
                  <a:t>編修日期</a:t>
                </a:r>
                <a:r>
                  <a:rPr kumimoji="0" lang="en-US" altLang="zh-TW" sz="32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rPr>
                  <a:t>， </a:t>
                </a:r>
                <a:r>
                  <a:rPr kumimoji="0" lang="zh-TW" altLang="en-US" sz="32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rPr>
                  <a:t>修訂歷程中</a:t>
                </a:r>
                <a:r>
                  <a:rPr kumimoji="0" lang="zh-TW" altLang="zh-TW"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防災工作會報</a:t>
                </a:r>
                <a:r>
                  <a:rPr kumimoji="0" lang="zh-TW" altLang="en-US"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日期</a:t>
                </a:r>
                <a:r>
                  <a:rPr kumimoji="0" lang="zh-TW" altLang="zh-TW"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應該在</a:t>
                </a:r>
                <a:r>
                  <a:rPr kumimoji="0" lang="zh-TW" altLang="en-US"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校長</a:t>
                </a:r>
                <a:r>
                  <a:rPr kumimoji="0" lang="zh-TW" altLang="zh-TW" sz="3200" b="1" i="0" u="none" strike="noStrike" kern="1200" cap="none" spc="0" normalizeH="0" baseline="0" noProof="0" dirty="0">
                    <a:ln>
                      <a:noFill/>
                    </a:ln>
                    <a:solidFill>
                      <a:srgbClr val="FF0000"/>
                    </a:solidFill>
                    <a:effectLst/>
                    <a:uLnTx/>
                    <a:uFillTx/>
                    <a:latin typeface="Arial" panose="020B0604020202020204" pitchFamily="34" charset="0"/>
                    <a:ea typeface="新細明體" panose="02020500000000000000" pitchFamily="18" charset="-120"/>
                    <a:cs typeface="Arial" panose="020B0604020202020204" pitchFamily="34" charset="0"/>
                  </a:rPr>
                  <a:t>簽核日期之後</a:t>
                </a:r>
                <a:r>
                  <a:rPr kumimoji="0" lang="en-US" altLang="zh-TW"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a:t>
                </a:r>
                <a:r>
                  <a:rPr kumimoji="0" lang="zh-TW" altLang="zh-TW"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最快是當天</a:t>
                </a:r>
                <a:r>
                  <a:rPr kumimoji="0" lang="en-US" altLang="zh-TW" sz="32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sz="32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2.</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本文中</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出現”</a:t>
                </a:r>
                <a:r>
                  <a:rPr kumimoji="0" lang="en-US" sz="3200" b="1" i="0" u="none" strike="noStrike" kern="1200" cap="none" spc="-1" normalizeH="0" baseline="0" noProof="0" dirty="0" err="1">
                    <a:ln>
                      <a:noFill/>
                    </a:ln>
                    <a:solidFill>
                      <a:srgbClr val="FF00FF"/>
                    </a:solidFill>
                    <a:effectLst/>
                    <a:uLnTx/>
                    <a:uFillTx/>
                    <a:latin typeface="微軟正黑體"/>
                    <a:ea typeface="微軟正黑體"/>
                    <a:cs typeface="+mn-cs"/>
                  </a:rPr>
                  <a:t>錯誤</a:t>
                </a:r>
                <a:r>
                  <a:rPr kumimoji="0" lang="en-US" sz="3200" b="1" i="0" u="none" strike="noStrike" kern="1200" cap="none" spc="-1" normalizeH="0" baseline="0" noProof="0" dirty="0">
                    <a:ln>
                      <a:noFill/>
                    </a:ln>
                    <a:solidFill>
                      <a:srgbClr val="FF00FF"/>
                    </a:solidFill>
                    <a:effectLst/>
                    <a:uLnTx/>
                    <a:uFillTx/>
                    <a:latin typeface="微軟正黑體"/>
                    <a:ea typeface="微軟正黑體"/>
                    <a:cs typeface="+mn-cs"/>
                  </a:rPr>
                  <a:t>! </a:t>
                </a:r>
                <a:r>
                  <a:rPr kumimoji="0" lang="en-US" sz="3200" b="1" i="0" u="none" strike="noStrike" kern="1200" cap="none" spc="-1" normalizeH="0" baseline="0" noProof="0" dirty="0" err="1">
                    <a:ln>
                      <a:noFill/>
                    </a:ln>
                    <a:solidFill>
                      <a:srgbClr val="FF00FF"/>
                    </a:solidFill>
                    <a:effectLst/>
                    <a:uLnTx/>
                    <a:uFillTx/>
                    <a:latin typeface="微軟正黑體"/>
                    <a:ea typeface="微軟正黑體"/>
                    <a:cs typeface="+mn-cs"/>
                  </a:rPr>
                  <a:t>找不到參照來源</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en-US" sz="3200" b="1" i="0" u="none" strike="noStrike" kern="1200" cap="none" spc="-1" normalizeH="0" baseline="0" noProof="0" dirty="0" err="1">
                    <a:ln>
                      <a:noFill/>
                    </a:ln>
                    <a:solidFill>
                      <a:srgbClr val="000000"/>
                    </a:solidFill>
                    <a:effectLst/>
                    <a:uLnTx/>
                    <a:uFillTx/>
                    <a:latin typeface="微軟正黑體"/>
                    <a:ea typeface="微軟正黑體"/>
                    <a:cs typeface="+mn-cs"/>
                  </a:rPr>
                  <a:t>請利用WORD搜尋功能</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統一調整並</a:t>
                </a:r>
                <a:r>
                  <a:rPr kumimoji="0" lang="zh-TW" altLang="en-US" sz="3200" b="1" i="0" u="none" strike="noStrike" kern="1200" cap="none" spc="-1" normalizeH="0" baseline="0" noProof="0" dirty="0">
                    <a:ln>
                      <a:noFill/>
                    </a:ln>
                    <a:solidFill>
                      <a:srgbClr val="0000FF"/>
                    </a:solidFill>
                    <a:effectLst/>
                    <a:uLnTx/>
                    <a:uFillTx/>
                    <a:latin typeface="微軟正黑體"/>
                    <a:ea typeface="微軟正黑體"/>
                    <a:cs typeface="+mn-cs"/>
                  </a:rPr>
                  <a:t>做超連結修正</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3.</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請將文中</a:t>
                </a:r>
                <a:r>
                  <a:rPr kumimoji="0" lang="zh-TW" altLang="en-US" sz="3200" b="1" i="0" u="none" strike="noStrike" kern="1200" cap="none" spc="-1" normalizeH="0" baseline="0" noProof="0" dirty="0">
                    <a:ln>
                      <a:noFill/>
                    </a:ln>
                    <a:solidFill>
                      <a:srgbClr val="FF0000"/>
                    </a:solidFill>
                    <a:effectLst/>
                    <a:uLnTx/>
                    <a:uFillTx/>
                    <a:latin typeface="微軟正黑體"/>
                    <a:ea typeface="微軟正黑體"/>
                    <a:cs typeface="+mn-cs"/>
                  </a:rPr>
                  <a:t>紅色字</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修正為黑色字，</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瀏覽日期</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均</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需更新為</a:t>
                </a:r>
                <a:r>
                  <a:rPr kumimoji="0" lang="en-US"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114</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年度</a:t>
                </a:r>
                <a:r>
                  <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rPr>
                  <a:t>4.</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2.1</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學校基本資料表請更新為</a:t>
                </a:r>
                <a:r>
                  <a:rPr kumimoji="0" lang="zh-TW"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最新版</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內含</a:t>
                </a:r>
                <a:r>
                  <a:rPr kumimoji="0" lang="zh-TW" altLang="zh-TW" sz="3200" b="1" i="0" u="none" strike="noStrike" kern="1200" cap="none" spc="0" normalizeH="0" baseline="0" noProof="0" dirty="0">
                    <a:ln>
                      <a:noFill/>
                    </a:ln>
                    <a:solidFill>
                      <a:srgbClr val="00FF00"/>
                    </a:solidFill>
                    <a:effectLst/>
                    <a:uLnTx/>
                    <a:uFillTx/>
                    <a:latin typeface="Calibri"/>
                    <a:ea typeface="新細明體" panose="02020500000000000000" pitchFamily="18" charset="-120"/>
                    <a:cs typeface="+mn-cs"/>
                  </a:rPr>
                  <a:t>志工及交通車</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等可至教育部防災教育資訊網中下載</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r>
                  <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5.</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2.2</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建物現況資料表中填表日期有漏填或</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未更新</a:t>
                </a:r>
                <a14:m>
                  <m:oMath xmlns:m="http://schemas.openxmlformats.org/officeDocument/2006/math">
                    <m:r>
                      <a:rPr kumimoji="0" lang="zh-TW" altLang="en-US" sz="3200" b="1" i="1" u="none" strike="noStrike" kern="1200" cap="none" spc="0" normalizeH="0" baseline="0" noProof="0" dirty="0" smtClean="0">
                        <a:ln>
                          <a:noFill/>
                        </a:ln>
                        <a:solidFill>
                          <a:prstClr val="black"/>
                        </a:solidFill>
                        <a:effectLst/>
                        <a:uLnTx/>
                        <a:uFillTx/>
                        <a:latin typeface="Cambria Math" panose="02040503050406030204" pitchFamily="18" charset="0"/>
                        <a:ea typeface="新細明體" panose="02020500000000000000" pitchFamily="18" charset="-120"/>
                      </a:rPr>
                      <m:t>，</m:t>
                    </m:r>
                  </m:oMath>
                </a14:m>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安全檢查表項目裡的安全檢</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核</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日期須</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更新</a:t>
                </a:r>
                <a:r>
                  <a:rPr kumimoji="0" lang="zh-TW" altLang="en-US"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為</a:t>
                </a:r>
                <a:r>
                  <a:rPr kumimoji="0" lang="en-US"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114</a:t>
                </a:r>
                <a:r>
                  <a:rPr kumimoji="0" lang="zh-TW" altLang="en-US"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年度</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且</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須</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與附件</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3</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中之</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附表</a:t>
                </a:r>
                <a:r>
                  <a:rPr kumimoji="0" lang="en-US"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1.1</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校園環境安全檢查表</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之</a:t>
                </a:r>
                <a:r>
                  <a:rPr kumimoji="0" lang="zh-TW" altLang="en-US"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填表</a:t>
                </a:r>
                <a:r>
                  <a:rPr kumimoji="0" lang="zh-TW"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日期</a:t>
                </a:r>
                <a:r>
                  <a:rPr kumimoji="0" lang="zh-TW" altLang="zh-TW" sz="3200" b="1" i="0" u="none" strike="noStrike" kern="1200" cap="none" spc="0" normalizeH="0" baseline="0" noProof="0" dirty="0">
                    <a:ln>
                      <a:noFill/>
                    </a:ln>
                    <a:solidFill>
                      <a:srgbClr val="0000FF"/>
                    </a:solidFill>
                    <a:effectLst/>
                    <a:uLnTx/>
                    <a:uFillTx/>
                    <a:latin typeface="Calibri"/>
                    <a:ea typeface="新細明體" panose="02020500000000000000" pitchFamily="18" charset="-120"/>
                    <a:cs typeface="+mn-cs"/>
                  </a:rPr>
                  <a:t>一致</a:t>
                </a:r>
                <a:r>
                  <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rPr>
                  <a:t>。</a:t>
                </a:r>
              </a:p>
            </p:txBody>
          </p:sp>
        </mc:Choice>
        <mc:Fallback>
          <p:sp>
            <p:nvSpPr>
              <p:cNvPr id="185" name="CustomShape 1"/>
              <p:cNvSpPr>
                <a:spLocks noRot="1" noChangeAspect="1" noMove="1" noResize="1" noEditPoints="1" noAdjustHandles="1" noChangeArrowheads="1" noChangeShapeType="1" noTextEdit="1"/>
              </p:cNvSpPr>
              <p:nvPr/>
            </p:nvSpPr>
            <p:spPr>
              <a:xfrm>
                <a:off x="393700" y="1694914"/>
                <a:ext cx="10134600" cy="8970243"/>
              </a:xfrm>
              <a:prstGeom prst="rect">
                <a:avLst/>
              </a:prstGeom>
              <a:blipFill>
                <a:blip r:embed="rId2"/>
                <a:stretch>
                  <a:fillRect l="-1444" t="-883" r="-1324" b="-1087"/>
                </a:stretch>
              </a:blipFill>
              <a:ln>
                <a:noFill/>
              </a:ln>
            </p:spPr>
            <p:txBody>
              <a:bodyPr/>
              <a:lstStyle/>
              <a:p>
                <a:r>
                  <a:rPr lang="zh-TW" altLang="en-US">
                    <a:noFill/>
                  </a:rPr>
                  <a:t> </a:t>
                </a:r>
              </a:p>
            </p:txBody>
          </p:sp>
        </mc:Fallback>
      </mc:AlternateContent>
      <p:sp>
        <p:nvSpPr>
          <p:cNvPr id="186" name="CustomShape 2"/>
          <p:cNvSpPr/>
          <p:nvPr/>
        </p:nvSpPr>
        <p:spPr>
          <a:xfrm>
            <a:off x="134026" y="698500"/>
            <a:ext cx="5746074" cy="682141"/>
          </a:xfrm>
          <a:prstGeom prst="rect">
            <a:avLst/>
          </a:prstGeom>
          <a:noFill/>
          <a:ln w="9360">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2175201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08A7B24-F569-39F3-460F-0F74F51F8793}"/>
              </a:ext>
            </a:extLst>
          </p:cNvPr>
          <p:cNvPicPr>
            <a:picLocks noChangeAspect="1"/>
          </p:cNvPicPr>
          <p:nvPr/>
        </p:nvPicPr>
        <p:blipFill>
          <a:blip r:embed="rId2"/>
          <a:stretch>
            <a:fillRect/>
          </a:stretch>
        </p:blipFill>
        <p:spPr>
          <a:xfrm>
            <a:off x="32034" y="317500"/>
            <a:ext cx="10693400" cy="10210800"/>
          </a:xfrm>
          <a:prstGeom prst="rect">
            <a:avLst/>
          </a:prstGeom>
        </p:spPr>
      </p:pic>
      <p:sp>
        <p:nvSpPr>
          <p:cNvPr id="10" name="文字方塊 1">
            <a:extLst>
              <a:ext uri="{FF2B5EF4-FFF2-40B4-BE49-F238E27FC236}">
                <a16:creationId xmlns:a16="http://schemas.microsoft.com/office/drawing/2014/main" id="{4E72ADFA-888B-A8D6-2F97-72D721C32186}"/>
              </a:ext>
            </a:extLst>
          </p:cNvPr>
          <p:cNvSpPr txBox="1">
            <a:spLocks noChangeArrowheads="1"/>
          </p:cNvSpPr>
          <p:nvPr/>
        </p:nvSpPr>
        <p:spPr bwMode="auto">
          <a:xfrm>
            <a:off x="3878461" y="3517900"/>
            <a:ext cx="2916039" cy="457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11" name="文字方塊 10">
            <a:extLst>
              <a:ext uri="{FF2B5EF4-FFF2-40B4-BE49-F238E27FC236}">
                <a16:creationId xmlns:a16="http://schemas.microsoft.com/office/drawing/2014/main" id="{0BC73799-DF84-6864-2F8B-5BBFD0C331AA}"/>
              </a:ext>
            </a:extLst>
          </p:cNvPr>
          <p:cNvSpPr txBox="1">
            <a:spLocks noChangeArrowheads="1"/>
          </p:cNvSpPr>
          <p:nvPr/>
        </p:nvSpPr>
        <p:spPr bwMode="auto">
          <a:xfrm>
            <a:off x="2978099" y="1689100"/>
            <a:ext cx="49530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密碼須含大寫小寫及特殊符號等至少</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6</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碼</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12" name="直線單箭頭接點 11">
            <a:extLst>
              <a:ext uri="{FF2B5EF4-FFF2-40B4-BE49-F238E27FC236}">
                <a16:creationId xmlns:a16="http://schemas.microsoft.com/office/drawing/2014/main" id="{ACCD51E2-A36A-54E2-2380-1364BE8A0EDE}"/>
              </a:ext>
            </a:extLst>
          </p:cNvPr>
          <p:cNvCxnSpPr/>
          <p:nvPr/>
        </p:nvCxnSpPr>
        <p:spPr>
          <a:xfrm flipH="1">
            <a:off x="5097661" y="2049446"/>
            <a:ext cx="485276" cy="146845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091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A21A-7C32-0D91-F491-1559CF8F8599}"/>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DE925154-D829-1CD3-BE4B-5D3972FFCDBB}"/>
              </a:ext>
            </a:extLst>
          </p:cNvPr>
          <p:cNvPicPr>
            <a:picLocks noChangeAspect="1"/>
          </p:cNvPicPr>
          <p:nvPr/>
        </p:nvPicPr>
        <p:blipFill>
          <a:blip r:embed="rId2"/>
          <a:stretch>
            <a:fillRect/>
          </a:stretch>
        </p:blipFill>
        <p:spPr>
          <a:xfrm>
            <a:off x="5876" y="317500"/>
            <a:ext cx="10693400" cy="10287000"/>
          </a:xfrm>
          <a:prstGeom prst="rect">
            <a:avLst/>
          </a:prstGeom>
        </p:spPr>
      </p:pic>
      <p:sp>
        <p:nvSpPr>
          <p:cNvPr id="5" name="文字方塊 4">
            <a:extLst>
              <a:ext uri="{FF2B5EF4-FFF2-40B4-BE49-F238E27FC236}">
                <a16:creationId xmlns:a16="http://schemas.microsoft.com/office/drawing/2014/main" id="{EE94A0A2-9C65-726C-64D4-01ACABB33175}"/>
              </a:ext>
            </a:extLst>
          </p:cNvPr>
          <p:cNvSpPr txBox="1">
            <a:spLocks noChangeArrowheads="1"/>
          </p:cNvSpPr>
          <p:nvPr/>
        </p:nvSpPr>
        <p:spPr bwMode="auto">
          <a:xfrm>
            <a:off x="3695175" y="4203700"/>
            <a:ext cx="2642125" cy="11430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6" name="文字方塊 5">
            <a:extLst>
              <a:ext uri="{FF2B5EF4-FFF2-40B4-BE49-F238E27FC236}">
                <a16:creationId xmlns:a16="http://schemas.microsoft.com/office/drawing/2014/main" id="{56D728EE-196E-F5E7-EE62-6960089E508C}"/>
              </a:ext>
            </a:extLst>
          </p:cNvPr>
          <p:cNvSpPr txBox="1">
            <a:spLocks noChangeArrowheads="1"/>
          </p:cNvSpPr>
          <p:nvPr/>
        </p:nvSpPr>
        <p:spPr bwMode="auto">
          <a:xfrm>
            <a:off x="693934" y="3203717"/>
            <a:ext cx="2142731"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輸入驗證碼</a:t>
            </a:r>
            <a:endParaRPr kumimoji="1" lang="zh-TW" altLang="zh-TW" sz="2000" b="1" dirty="0">
              <a:solidFill>
                <a:srgbClr val="FF0000"/>
              </a:solidFill>
              <a:latin typeface="標楷體" panose="03000509000000000000" pitchFamily="65" charset="-120"/>
              <a:ea typeface="標楷體" panose="03000509000000000000" pitchFamily="65" charset="-120"/>
              <a:cs typeface="新細明體" pitchFamily="18" charset="-120"/>
            </a:endParaRPr>
          </a:p>
        </p:txBody>
      </p:sp>
      <p:cxnSp>
        <p:nvCxnSpPr>
          <p:cNvPr id="7" name="直線單箭頭接點 6">
            <a:extLst>
              <a:ext uri="{FF2B5EF4-FFF2-40B4-BE49-F238E27FC236}">
                <a16:creationId xmlns:a16="http://schemas.microsoft.com/office/drawing/2014/main" id="{B79E00FC-A962-55F5-5E43-699B007351CA}"/>
              </a:ext>
            </a:extLst>
          </p:cNvPr>
          <p:cNvCxnSpPr>
            <a:cxnSpLocks/>
            <a:endCxn id="5" idx="1"/>
          </p:cNvCxnSpPr>
          <p:nvPr/>
        </p:nvCxnSpPr>
        <p:spPr>
          <a:xfrm>
            <a:off x="1765300" y="3590310"/>
            <a:ext cx="1929875" cy="118489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651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5D24921-FEE2-20ED-6DB8-973557C62624}"/>
              </a:ext>
            </a:extLst>
          </p:cNvPr>
          <p:cNvPicPr>
            <a:picLocks noChangeAspect="1"/>
          </p:cNvPicPr>
          <p:nvPr/>
        </p:nvPicPr>
        <p:blipFill>
          <a:blip r:embed="rId2"/>
          <a:stretch>
            <a:fillRect/>
          </a:stretch>
        </p:blipFill>
        <p:spPr>
          <a:xfrm>
            <a:off x="9288" y="317500"/>
            <a:ext cx="10693400" cy="10210800"/>
          </a:xfrm>
          <a:prstGeom prst="rect">
            <a:avLst/>
          </a:prstGeom>
        </p:spPr>
      </p:pic>
    </p:spTree>
    <p:extLst>
      <p:ext uri="{BB962C8B-B14F-4D97-AF65-F5344CB8AC3E}">
        <p14:creationId xmlns:p14="http://schemas.microsoft.com/office/powerpoint/2010/main" val="1600418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9F6F12D-C21C-4613-3504-029F29BB83B5}"/>
              </a:ext>
            </a:extLst>
          </p:cNvPr>
          <p:cNvPicPr>
            <a:picLocks noChangeAspect="1"/>
          </p:cNvPicPr>
          <p:nvPr/>
        </p:nvPicPr>
        <p:blipFill>
          <a:blip r:embed="rId2"/>
          <a:srcRect b="4394"/>
          <a:stretch/>
        </p:blipFill>
        <p:spPr>
          <a:xfrm>
            <a:off x="5876" y="1290240"/>
            <a:ext cx="10693400" cy="8112919"/>
          </a:xfrm>
          <a:prstGeom prst="rect">
            <a:avLst/>
          </a:prstGeom>
        </p:spPr>
      </p:pic>
      <p:sp>
        <p:nvSpPr>
          <p:cNvPr id="3" name="文字方塊 2"/>
          <p:cNvSpPr txBox="1">
            <a:spLocks noChangeArrowheads="1"/>
          </p:cNvSpPr>
          <p:nvPr/>
        </p:nvSpPr>
        <p:spPr bwMode="auto">
          <a:xfrm>
            <a:off x="3913373" y="3495949"/>
            <a:ext cx="26670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請更新</a:t>
            </a:r>
            <a:r>
              <a:rPr kumimoji="1" lang="zh-TW" altLang="zh-TW" sz="2000" b="1" dirty="0">
                <a:solidFill>
                  <a:srgbClr val="FF0000"/>
                </a:solidFill>
                <a:latin typeface="Calibri" pitchFamily="34" charset="0"/>
                <a:ea typeface="標楷體" pitchFamily="65" charset="-120"/>
                <a:cs typeface="新細明體" pitchFamily="18" charset="-120"/>
              </a:rPr>
              <a:t>學校</a:t>
            </a:r>
            <a:r>
              <a:rPr kumimoji="1" lang="zh-TW" altLang="en-US" sz="2000" b="1" dirty="0">
                <a:solidFill>
                  <a:srgbClr val="FF0000"/>
                </a:solidFill>
                <a:latin typeface="Calibri" pitchFamily="34" charset="0"/>
                <a:ea typeface="標楷體" pitchFamily="65" charset="-120"/>
                <a:cs typeface="新細明體" pitchFamily="18" charset="-120"/>
              </a:rPr>
              <a:t>基本資料</a:t>
            </a:r>
            <a:endParaRPr kumimoji="1" lang="zh-TW" altLang="zh-TW" sz="2000" dirty="0">
              <a:latin typeface="Arial" pitchFamily="34" charset="0"/>
              <a:ea typeface="新細明體" pitchFamily="18" charset="-120"/>
              <a:cs typeface="新細明體" pitchFamily="18" charset="-120"/>
            </a:endParaRPr>
          </a:p>
        </p:txBody>
      </p:sp>
      <p:cxnSp>
        <p:nvCxnSpPr>
          <p:cNvPr id="4" name="直線單箭頭接點 3"/>
          <p:cNvCxnSpPr/>
          <p:nvPr/>
        </p:nvCxnSpPr>
        <p:spPr>
          <a:xfrm flipH="1">
            <a:off x="3111344" y="3665273"/>
            <a:ext cx="810180" cy="434537"/>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1350593" y="3637731"/>
            <a:ext cx="1752600" cy="640597"/>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668279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89E6791-0194-39AC-02D4-BA533323146B}"/>
              </a:ext>
            </a:extLst>
          </p:cNvPr>
          <p:cNvPicPr>
            <a:picLocks noChangeAspect="1"/>
          </p:cNvPicPr>
          <p:nvPr/>
        </p:nvPicPr>
        <p:blipFill>
          <a:blip r:embed="rId2"/>
          <a:srcRect r="1544" b="3722"/>
          <a:stretch/>
        </p:blipFill>
        <p:spPr>
          <a:xfrm>
            <a:off x="0" y="317500"/>
            <a:ext cx="10693400" cy="10210800"/>
          </a:xfrm>
          <a:prstGeom prst="rect">
            <a:avLst/>
          </a:prstGeom>
        </p:spPr>
      </p:pic>
      <p:sp>
        <p:nvSpPr>
          <p:cNvPr id="3" name="文字方塊 2"/>
          <p:cNvSpPr txBox="1">
            <a:spLocks noChangeArrowheads="1"/>
          </p:cNvSpPr>
          <p:nvPr/>
        </p:nvSpPr>
        <p:spPr bwMode="auto">
          <a:xfrm>
            <a:off x="4127500" y="10047451"/>
            <a:ext cx="35052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請按此鍵更新</a:t>
            </a:r>
            <a:r>
              <a:rPr kumimoji="1" lang="zh-TW" altLang="zh-TW" sz="2000" b="1" dirty="0">
                <a:solidFill>
                  <a:srgbClr val="FF0000"/>
                </a:solidFill>
                <a:latin typeface="Calibri" pitchFamily="34" charset="0"/>
                <a:ea typeface="標楷體" pitchFamily="65" charset="-120"/>
                <a:cs typeface="新細明體" pitchFamily="18" charset="-120"/>
              </a:rPr>
              <a:t>學校</a:t>
            </a:r>
            <a:r>
              <a:rPr kumimoji="1" lang="zh-TW" altLang="en-US" sz="2000" b="1" dirty="0">
                <a:solidFill>
                  <a:srgbClr val="FF0000"/>
                </a:solidFill>
                <a:latin typeface="Calibri" pitchFamily="34" charset="0"/>
                <a:ea typeface="標楷體" pitchFamily="65" charset="-120"/>
                <a:cs typeface="新細明體" pitchFamily="18" charset="-120"/>
              </a:rPr>
              <a:t>最新資料</a:t>
            </a:r>
            <a:endParaRPr kumimoji="1" lang="zh-TW" altLang="zh-TW" sz="2000" dirty="0">
              <a:latin typeface="Arial" pitchFamily="34" charset="0"/>
              <a:ea typeface="新細明體" pitchFamily="18" charset="-120"/>
              <a:cs typeface="新細明體" pitchFamily="18" charset="-120"/>
            </a:endParaRPr>
          </a:p>
        </p:txBody>
      </p:sp>
      <p:cxnSp>
        <p:nvCxnSpPr>
          <p:cNvPr id="4" name="直線單箭頭接點 3"/>
          <p:cNvCxnSpPr>
            <a:cxnSpLocks/>
          </p:cNvCxnSpPr>
          <p:nvPr/>
        </p:nvCxnSpPr>
        <p:spPr>
          <a:xfrm flipH="1" flipV="1">
            <a:off x="2876571" y="10021196"/>
            <a:ext cx="1250929" cy="19074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1134017" y="9883300"/>
            <a:ext cx="1752600" cy="640597"/>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553743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9D3E28B-5EFA-7B4A-3894-CA904CA6F999}"/>
              </a:ext>
            </a:extLst>
          </p:cNvPr>
          <p:cNvPicPr>
            <a:picLocks noChangeAspect="1"/>
          </p:cNvPicPr>
          <p:nvPr/>
        </p:nvPicPr>
        <p:blipFill>
          <a:blip r:embed="rId2"/>
          <a:srcRect b="3127"/>
          <a:stretch/>
        </p:blipFill>
        <p:spPr>
          <a:xfrm>
            <a:off x="28622" y="1307718"/>
            <a:ext cx="10693400" cy="8610982"/>
          </a:xfrm>
          <a:prstGeom prst="rect">
            <a:avLst/>
          </a:prstGeom>
        </p:spPr>
      </p:pic>
      <p:sp>
        <p:nvSpPr>
          <p:cNvPr id="6" name="文字方塊 1"/>
          <p:cNvSpPr txBox="1">
            <a:spLocks noChangeArrowheads="1"/>
          </p:cNvSpPr>
          <p:nvPr/>
        </p:nvSpPr>
        <p:spPr bwMode="auto">
          <a:xfrm>
            <a:off x="3030484" y="2964407"/>
            <a:ext cx="976568" cy="38659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7" name="文字方塊 6"/>
          <p:cNvSpPr txBox="1">
            <a:spLocks noChangeArrowheads="1"/>
          </p:cNvSpPr>
          <p:nvPr/>
        </p:nvSpPr>
        <p:spPr bwMode="auto">
          <a:xfrm>
            <a:off x="3848158" y="5163645"/>
            <a:ext cx="3054327"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zh-TW" sz="2000" b="1" dirty="0">
                <a:solidFill>
                  <a:srgbClr val="FF0000"/>
                </a:solidFill>
                <a:latin typeface="Calibri" pitchFamily="34" charset="0"/>
                <a:ea typeface="標楷體" pitchFamily="65" charset="-120"/>
                <a:cs typeface="新細明體" pitchFamily="18" charset="-120"/>
              </a:rPr>
              <a:t>按</a:t>
            </a:r>
            <a:r>
              <a:rPr kumimoji="1" lang="en-US" altLang="zh-TW" sz="2000" b="1" dirty="0">
                <a:solidFill>
                  <a:srgbClr val="FF0000"/>
                </a:solidFill>
                <a:latin typeface="Calibri" pitchFamily="34" charset="0"/>
                <a:ea typeface="標楷體" pitchFamily="65" charset="-120"/>
                <a:cs typeface="新細明體" pitchFamily="18" charset="-120"/>
              </a:rPr>
              <a:t>GIS</a:t>
            </a:r>
            <a:r>
              <a:rPr kumimoji="1" lang="zh-TW" altLang="en-US" sz="2000" b="1" dirty="0">
                <a:solidFill>
                  <a:srgbClr val="FF0000"/>
                </a:solidFill>
                <a:latin typeface="Calibri" pitchFamily="34" charset="0"/>
                <a:ea typeface="標楷體" pitchFamily="65" charset="-120"/>
                <a:cs typeface="新細明體" pitchFamily="18" charset="-120"/>
              </a:rPr>
              <a:t>圖臺可查災害潛勢</a:t>
            </a:r>
            <a:endParaRPr kumimoji="1" lang="zh-TW" altLang="zh-TW" sz="2000" dirty="0">
              <a:latin typeface="Arial" pitchFamily="34" charset="0"/>
              <a:ea typeface="新細明體" pitchFamily="18" charset="-120"/>
              <a:cs typeface="新細明體" pitchFamily="18" charset="-120"/>
            </a:endParaRPr>
          </a:p>
        </p:txBody>
      </p:sp>
      <p:cxnSp>
        <p:nvCxnSpPr>
          <p:cNvPr id="8" name="直線單箭頭接點 7"/>
          <p:cNvCxnSpPr/>
          <p:nvPr/>
        </p:nvCxnSpPr>
        <p:spPr>
          <a:xfrm flipH="1" flipV="1">
            <a:off x="3641600" y="3382655"/>
            <a:ext cx="585059" cy="178790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063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3739CFB-E0AB-5C9B-9276-B8C5A87B987A}"/>
              </a:ext>
            </a:extLst>
          </p:cNvPr>
          <p:cNvPicPr>
            <a:picLocks noChangeAspect="1"/>
          </p:cNvPicPr>
          <p:nvPr/>
        </p:nvPicPr>
        <p:blipFill>
          <a:blip r:embed="rId2"/>
          <a:srcRect b="3390"/>
          <a:stretch/>
        </p:blipFill>
        <p:spPr>
          <a:xfrm>
            <a:off x="10425" y="546100"/>
            <a:ext cx="10693400" cy="8686800"/>
          </a:xfrm>
          <a:prstGeom prst="rect">
            <a:avLst/>
          </a:prstGeom>
        </p:spPr>
      </p:pic>
    </p:spTree>
    <p:extLst>
      <p:ext uri="{BB962C8B-B14F-4D97-AF65-F5344CB8AC3E}">
        <p14:creationId xmlns:p14="http://schemas.microsoft.com/office/powerpoint/2010/main" val="1767515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7A3C5AE-3A5C-130D-E691-C30CAF40E27A}"/>
              </a:ext>
            </a:extLst>
          </p:cNvPr>
          <p:cNvPicPr>
            <a:picLocks noChangeAspect="1"/>
          </p:cNvPicPr>
          <p:nvPr/>
        </p:nvPicPr>
        <p:blipFill>
          <a:blip r:embed="rId2"/>
          <a:srcRect t="4395" r="29335" b="5661"/>
          <a:stretch/>
        </p:blipFill>
        <p:spPr>
          <a:xfrm>
            <a:off x="82550" y="1536700"/>
            <a:ext cx="10528300" cy="8569555"/>
          </a:xfrm>
          <a:prstGeom prst="rect">
            <a:avLst/>
          </a:prstGeom>
        </p:spPr>
      </p:pic>
      <p:sp>
        <p:nvSpPr>
          <p:cNvPr id="3" name="文字方塊 1"/>
          <p:cNvSpPr txBox="1">
            <a:spLocks noChangeArrowheads="1"/>
          </p:cNvSpPr>
          <p:nvPr/>
        </p:nvSpPr>
        <p:spPr bwMode="auto">
          <a:xfrm>
            <a:off x="82550" y="3213100"/>
            <a:ext cx="2984887" cy="838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4471499" y="4595973"/>
            <a:ext cx="2631404"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en-US" altLang="zh-TW" sz="2000" b="1" dirty="0">
                <a:solidFill>
                  <a:srgbClr val="FF0000"/>
                </a:solidFill>
                <a:latin typeface="Calibri" pitchFamily="34" charset="0"/>
                <a:ea typeface="標楷體" pitchFamily="65" charset="-120"/>
                <a:cs typeface="新細明體" pitchFamily="18" charset="-120"/>
              </a:rPr>
              <a:t>113</a:t>
            </a:r>
            <a:r>
              <a:rPr kumimoji="1" lang="zh-TW" altLang="en-US" sz="2000" b="1" dirty="0">
                <a:solidFill>
                  <a:srgbClr val="FF0000"/>
                </a:solidFill>
                <a:latin typeface="Calibri" pitchFamily="34" charset="0"/>
                <a:ea typeface="標楷體" pitchFamily="65" charset="-120"/>
                <a:cs typeface="新細明體" pitchFamily="18" charset="-120"/>
              </a:rPr>
              <a:t>年度災害潛勢判定</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H="1" flipV="1">
            <a:off x="3067437" y="3802482"/>
            <a:ext cx="1404062" cy="79349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686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527596F-7E64-CB21-421F-AA0687C0D722}"/>
              </a:ext>
            </a:extLst>
          </p:cNvPr>
          <p:cNvPicPr>
            <a:picLocks noChangeAspect="1"/>
          </p:cNvPicPr>
          <p:nvPr/>
        </p:nvPicPr>
        <p:blipFill>
          <a:blip r:embed="rId2"/>
          <a:stretch>
            <a:fillRect/>
          </a:stretch>
        </p:blipFill>
        <p:spPr>
          <a:xfrm>
            <a:off x="65016" y="317879"/>
            <a:ext cx="10693400" cy="10363200"/>
          </a:xfrm>
          <a:prstGeom prst="rect">
            <a:avLst/>
          </a:prstGeom>
        </p:spPr>
      </p:pic>
      <p:sp>
        <p:nvSpPr>
          <p:cNvPr id="3" name="文字方塊 1"/>
          <p:cNvSpPr txBox="1">
            <a:spLocks noChangeArrowheads="1"/>
          </p:cNvSpPr>
          <p:nvPr/>
        </p:nvSpPr>
        <p:spPr bwMode="auto">
          <a:xfrm>
            <a:off x="0" y="3060700"/>
            <a:ext cx="2322394" cy="3810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070100" y="1993900"/>
            <a:ext cx="748967" cy="681647"/>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5" name="文字方塊 4"/>
          <p:cNvSpPr txBox="1">
            <a:spLocks noChangeArrowheads="1"/>
          </p:cNvSpPr>
          <p:nvPr/>
        </p:nvSpPr>
        <p:spPr bwMode="auto">
          <a:xfrm>
            <a:off x="3376540" y="739157"/>
            <a:ext cx="4952122"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出現藍色表示執行中</a:t>
            </a:r>
            <a:r>
              <a:rPr kumimoji="1" lang="zh-TW" altLang="en-US" sz="2000" b="1" dirty="0">
                <a:solidFill>
                  <a:srgbClr val="FF0000"/>
                </a:solidFill>
                <a:latin typeface="PMingLiU" panose="02020500000000000000" pitchFamily="18" charset="-120"/>
                <a:ea typeface="PMingLiU" panose="02020500000000000000" pitchFamily="18" charset="-120"/>
                <a:cs typeface="新細明體" pitchFamily="18" charset="-120"/>
              </a:rPr>
              <a:t>，可查詢災害潛勢</a:t>
            </a:r>
            <a:endParaRPr kumimoji="1" lang="zh-TW" altLang="zh-TW" sz="2000" dirty="0">
              <a:latin typeface="Arial" pitchFamily="34" charset="0"/>
              <a:ea typeface="新細明體" pitchFamily="18" charset="-120"/>
              <a:cs typeface="新細明體" pitchFamily="18" charset="-120"/>
            </a:endParaRPr>
          </a:p>
        </p:txBody>
      </p:sp>
      <p:cxnSp>
        <p:nvCxnSpPr>
          <p:cNvPr id="6" name="直線單箭頭接點 5"/>
          <p:cNvCxnSpPr/>
          <p:nvPr/>
        </p:nvCxnSpPr>
        <p:spPr>
          <a:xfrm flipH="1">
            <a:off x="2843140" y="1125750"/>
            <a:ext cx="1066800" cy="120897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136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272D906-E197-BF1B-AC6E-97A2DC34A7D0}"/>
              </a:ext>
            </a:extLst>
          </p:cNvPr>
          <p:cNvPicPr>
            <a:picLocks noChangeAspect="1"/>
          </p:cNvPicPr>
          <p:nvPr/>
        </p:nvPicPr>
        <p:blipFill>
          <a:blip r:embed="rId2"/>
          <a:srcRect b="3741"/>
          <a:stretch/>
        </p:blipFill>
        <p:spPr>
          <a:xfrm>
            <a:off x="0" y="561180"/>
            <a:ext cx="10693400" cy="10132220"/>
          </a:xfrm>
          <a:prstGeom prst="rect">
            <a:avLst/>
          </a:prstGeom>
        </p:spPr>
      </p:pic>
      <p:sp>
        <p:nvSpPr>
          <p:cNvPr id="3" name="文字方塊 1"/>
          <p:cNvSpPr txBox="1">
            <a:spLocks noChangeArrowheads="1"/>
          </p:cNvSpPr>
          <p:nvPr/>
        </p:nvSpPr>
        <p:spPr bwMode="auto">
          <a:xfrm>
            <a:off x="-20133" y="2373798"/>
            <a:ext cx="609600" cy="55876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1200199" y="3594100"/>
            <a:ext cx="1940102"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變成灰色表示將資料關閉</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H="1" flipV="1">
            <a:off x="622920" y="2832100"/>
            <a:ext cx="989980" cy="6858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96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232183" y="847241"/>
            <a:ext cx="10229034" cy="9955128"/>
          </a:xfrm>
          <a:prstGeom prst="rect">
            <a:avLst/>
          </a:prstGeom>
          <a:noFill/>
          <a:ln>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lvl="0"/>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6.</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2.2</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建物現況資料表中</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之位置平面圖</a:t>
            </a:r>
            <a:r>
              <a:rPr kumimoji="0" lang="zh-TW" altLang="en-US"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請按樓層分別放置</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2.3</a:t>
            </a:r>
            <a:r>
              <a:rPr kumimoji="0" lang="zh-TW"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廚房現況資料表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zh-TW" altLang="en-US" sz="3200" b="1" i="0" u="none" strike="noStrike" kern="1200" cap="none" spc="0" normalizeH="0" baseline="0" noProof="0" dirty="0">
                <a:ln>
                  <a:noFill/>
                </a:ln>
                <a:solidFill>
                  <a:srgbClr val="0000FF"/>
                </a:solidFill>
                <a:effectLst/>
                <a:uLnTx/>
                <a:uFillTx/>
                <a:latin typeface="Calibri"/>
                <a:ea typeface="新細明體" panose="02020500000000000000" pitchFamily="18" charset="-120"/>
                <a:cs typeface="+mn-cs"/>
              </a:rPr>
              <a:t>廚房照片請用內裝照片</a:t>
            </a:r>
            <a:r>
              <a:rPr kumimoji="0" lang="zh-TW" altLang="en-US"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，平面圖則須將廚房內各項設備與設施標示出來</a:t>
            </a:r>
            <a:r>
              <a:rPr kumimoji="0" lang="en-US" altLang="zh-TW"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含滅火器</a:t>
            </a:r>
            <a:r>
              <a:rPr kumimoji="0" lang="en-US" altLang="zh-TW"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，滅火器圖示請使用</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校園防災地圖裡的滅火器圖例</a:t>
            </a:r>
            <a:r>
              <a:rPr kumimoji="0" lang="en-US" altLang="zh-TW"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a:ln>
                  <a:noFill/>
                </a:ln>
                <a:solidFill>
                  <a:prstClr val="black"/>
                </a:solidFill>
                <a:effectLst/>
                <a:uLnTx/>
                <a:uFillTx/>
                <a:latin typeface="PMingLiU" panose="02020500000000000000" pitchFamily="18" charset="-120"/>
                <a:ea typeface="PMingLiU" panose="02020500000000000000" pitchFamily="18" charset="-120"/>
              </a:rPr>
              <a:t>、而</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2.4 </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實驗室現況資料表</a:t>
            </a:r>
            <a:r>
              <a:rPr lang="en-US" altLang="zh-TW" sz="3200" b="1" dirty="0">
                <a:solidFill>
                  <a:prstClr val="black"/>
                </a:solidFill>
              </a:rPr>
              <a:t>(</a:t>
            </a:r>
            <a:r>
              <a:rPr lang="zh-TW" altLang="en-US" sz="3200" b="1" dirty="0">
                <a:solidFill>
                  <a:prstClr val="black"/>
                </a:solidFill>
              </a:rPr>
              <a:t>其照片也請用內裝照片</a:t>
            </a:r>
            <a:r>
              <a:rPr lang="zh-TW" altLang="en-US" sz="3200" b="1" dirty="0">
                <a:solidFill>
                  <a:prstClr val="black"/>
                </a:solidFill>
                <a:latin typeface="微軟正黑體" panose="020B0604030504040204" pitchFamily="34" charset="-120"/>
                <a:ea typeface="微軟正黑體" panose="020B0604030504040204" pitchFamily="34" charset="-120"/>
              </a:rPr>
              <a:t>，平面圖則須將實驗室內各項設備與設施標示出來</a:t>
            </a:r>
            <a:r>
              <a:rPr lang="en-US" altLang="zh-TW" sz="3200" b="1" dirty="0">
                <a:solidFill>
                  <a:prstClr val="black"/>
                </a:solidFill>
                <a:latin typeface="微軟正黑體" panose="020B0604030504040204" pitchFamily="34" charset="-120"/>
                <a:ea typeface="微軟正黑體" panose="020B0604030504040204" pitchFamily="34" charset="-120"/>
              </a:rPr>
              <a:t>(</a:t>
            </a:r>
            <a:r>
              <a:rPr lang="zh-TW" altLang="en-US" sz="3200" b="1" dirty="0">
                <a:solidFill>
                  <a:prstClr val="black"/>
                </a:solidFill>
                <a:latin typeface="微軟正黑體" panose="020B0604030504040204" pitchFamily="34" charset="-120"/>
                <a:ea typeface="微軟正黑體" panose="020B0604030504040204" pitchFamily="34" charset="-120"/>
              </a:rPr>
              <a:t>含滅火器</a:t>
            </a:r>
            <a:r>
              <a:rPr lang="en-US" altLang="zh-TW" sz="3200" b="1" dirty="0">
                <a:solidFill>
                  <a:prstClr val="black"/>
                </a:solidFill>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rPr>
              <a:t> ，滅火器圖示請使用</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校園防災地圖裡的滅火器圖例</a:t>
            </a:r>
            <a:r>
              <a:rPr lang="en-US" altLang="zh-TW" sz="3200" b="1" dirty="0">
                <a:solidFill>
                  <a:prstClr val="black"/>
                </a:solidFill>
                <a:latin typeface="微軟正黑體" panose="020B0604030504040204" pitchFamily="34" charset="-120"/>
                <a:ea typeface="微軟正黑體" panose="020B0604030504040204" pitchFamily="34" charset="-120"/>
              </a:rPr>
              <a:t>)</a:t>
            </a:r>
            <a:r>
              <a:rPr lang="zh-TW" altLang="en-US" sz="3200" b="1" dirty="0">
                <a:solidFill>
                  <a:prstClr val="black"/>
                </a:solidFill>
                <a:latin typeface="新細明體" panose="02020500000000000000" pitchFamily="18" charset="-120"/>
              </a:rPr>
              <a:t> ； 此外</a:t>
            </a:r>
            <a:r>
              <a:rPr lang="zh-TW" altLang="en-US" sz="3200" b="1" dirty="0">
                <a:solidFill>
                  <a:prstClr val="black"/>
                </a:solidFill>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平面圖</a:t>
            </a:r>
            <a:r>
              <a:rPr kumimoji="0" lang="zh-TW" altLang="en-US" sz="3200" b="1" i="0" u="none" strike="noStrike" kern="1200" cap="none" spc="0" normalizeH="0" baseline="0" noProof="0" dirty="0">
                <a:ln>
                  <a:noFill/>
                </a:ln>
                <a:solidFill>
                  <a:srgbClr val="00FF00"/>
                </a:solidFill>
                <a:effectLst/>
                <a:uLnTx/>
                <a:uFillTx/>
                <a:latin typeface="Calibri"/>
                <a:ea typeface="新細明體" panose="02020500000000000000" pitchFamily="18" charset="-120"/>
                <a:cs typeface="+mn-cs"/>
              </a:rPr>
              <a:t>只要留廚房或實驗室就好</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其他不相關不要放在一起</a:t>
            </a:r>
            <a:r>
              <a:rPr kumimoji="0" lang="zh-TW" altLang="en-US" sz="3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；部分學校</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缺少實驗室資料</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zh-TW" altLang="zh-TW" sz="3200" b="1" i="0" u="none" strike="noStrike" kern="1200" cap="none" spc="0" normalizeH="0" baseline="0" noProof="0" dirty="0">
                <a:ln>
                  <a:noFill/>
                </a:ln>
                <a:solidFill>
                  <a:srgbClr val="0000FF"/>
                </a:solidFill>
                <a:effectLst/>
                <a:uLnTx/>
                <a:uFillTx/>
                <a:latin typeface="Calibri"/>
                <a:ea typeface="新細明體" panose="02020500000000000000" pitchFamily="18" charset="-120"/>
                <a:cs typeface="+mn-cs"/>
              </a:rPr>
              <a:t>國小自然教室視同實驗室</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en-US" sz="3200" b="1" i="0" u="none" strike="noStrike" kern="1200" cap="none" spc="-1" normalizeH="0" baseline="0" noProof="0" dirty="0">
                <a:ln>
                  <a:noFill/>
                </a:ln>
                <a:solidFill>
                  <a:srgbClr val="000000"/>
                </a:solidFill>
                <a:effectLst/>
                <a:uLnTx/>
                <a:uFillTx/>
                <a:latin typeface="Calibri"/>
                <a:ea typeface="微軟正黑體"/>
                <a:cs typeface="+mn-cs"/>
              </a:rPr>
              <a:t>。</a:t>
            </a:r>
          </a:p>
          <a:p>
            <a:pPr lvl="0"/>
            <a:endParaRPr kumimoji="0" lang="en-US" sz="3200" b="1" i="0" u="none" strike="noStrike" kern="1200" cap="none" spc="-1"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7.</a:t>
            </a:r>
            <a:r>
              <a:rPr lang="zh-TW" altLang="zh-TW" sz="3200" b="1" dirty="0">
                <a:effectLst/>
                <a:ea typeface="新細明體" panose="02020500000000000000" pitchFamily="18" charset="-120"/>
                <a:cs typeface="Times New Roman" panose="02020603050405020304" pitchFamily="18" charset="0"/>
              </a:rPr>
              <a:t>圖</a:t>
            </a:r>
            <a:r>
              <a:rPr lang="en-US" altLang="zh-TW" sz="3200" b="1" dirty="0">
                <a:effectLst/>
                <a:ea typeface="新細明體" panose="02020500000000000000" pitchFamily="18" charset="-120"/>
                <a:cs typeface="Times New Roman" panose="02020603050405020304" pitchFamily="18" charset="0"/>
              </a:rPr>
              <a:t>2.4.1</a:t>
            </a:r>
            <a:r>
              <a:rPr lang="zh-TW" altLang="zh-TW" sz="3200" b="1" dirty="0">
                <a:effectLst/>
                <a:ea typeface="新細明體" panose="02020500000000000000" pitchFamily="18" charset="-120"/>
                <a:cs typeface="Times New Roman" panose="02020603050405020304" pitchFamily="18" charset="0"/>
              </a:rPr>
              <a:t>地震災害潛勢圖須將潛勢圖</a:t>
            </a:r>
            <a:r>
              <a:rPr lang="zh-TW" altLang="zh-TW" sz="3200" b="1" dirty="0">
                <a:solidFill>
                  <a:srgbClr val="FF00FF"/>
                </a:solidFill>
                <a:effectLst/>
                <a:ea typeface="新細明體" panose="02020500000000000000" pitchFamily="18" charset="-120"/>
                <a:cs typeface="Times New Roman" panose="02020603050405020304" pitchFamily="18" charset="0"/>
              </a:rPr>
              <a:t>縮小至能看到相對應的斷層線</a:t>
            </a:r>
            <a:r>
              <a:rPr lang="en-US" altLang="zh-TW" sz="3200" b="1" dirty="0">
                <a:effectLst/>
                <a:ea typeface="新細明體" panose="02020500000000000000" pitchFamily="18" charset="-120"/>
                <a:cs typeface="Times New Roman" panose="02020603050405020304" pitchFamily="18" charset="0"/>
              </a:rPr>
              <a:t>(</a:t>
            </a:r>
            <a:r>
              <a:rPr lang="zh-TW" altLang="zh-TW" sz="3200" b="1" dirty="0">
                <a:effectLst/>
                <a:ea typeface="新細明體" panose="02020500000000000000" pitchFamily="18" charset="-120"/>
                <a:cs typeface="Times New Roman" panose="02020603050405020304" pitchFamily="18" charset="0"/>
              </a:rPr>
              <a:t>陽明山</a:t>
            </a:r>
            <a:r>
              <a:rPr lang="en-US" altLang="zh-TW" sz="3200" b="1" dirty="0">
                <a:effectLst/>
                <a:ea typeface="新細明體" panose="02020500000000000000" pitchFamily="18" charset="-120"/>
                <a:cs typeface="Times New Roman" panose="02020603050405020304" pitchFamily="18" charset="0"/>
              </a:rPr>
              <a:t>)</a:t>
            </a:r>
            <a:r>
              <a:rPr lang="zh-TW" altLang="en-US" sz="3200" b="1" dirty="0">
                <a:effectLst/>
                <a:latin typeface="PMingLiU" panose="02020500000000000000" pitchFamily="18" charset="-120"/>
                <a:ea typeface="PMingLiU" panose="02020500000000000000" pitchFamily="18" charset="-120"/>
                <a:cs typeface="Times New Roman" panose="02020603050405020304" pitchFamily="18" charset="0"/>
              </a:rPr>
              <a:t>。</a:t>
            </a:r>
            <a:endParaRPr lang="en-US" altLang="zh-TW" sz="3200" b="1" dirty="0">
              <a:effectLst/>
              <a:latin typeface="PMingLiU" panose="02020500000000000000" pitchFamily="18" charset="-12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endPar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8.</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表</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2.5</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近</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5</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年校園災害事件紀錄表中需</a:t>
            </a:r>
            <a:r>
              <a:rPr lang="zh-TW" altLang="zh-TW" sz="3200" b="1" dirty="0">
                <a:solidFill>
                  <a:srgbClr val="FF00FF"/>
                </a:solidFill>
                <a:effectLst/>
                <a:latin typeface="Calibri" panose="020F0502020204030204" pitchFamily="34" charset="0"/>
                <a:ea typeface="新細明體" panose="02020500000000000000" pitchFamily="18" charset="-120"/>
                <a:cs typeface="Times New Roman" panose="02020603050405020304" pitchFamily="18" charset="0"/>
              </a:rPr>
              <a:t>將近幾年校安通報系統內所有的天然災害事件依序填寫</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 </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包含無災損事件</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a:t>
            </a:r>
            <a:endPar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1" normalizeH="0" baseline="0" noProof="0" dirty="0">
                <a:ln>
                  <a:noFill/>
                </a:ln>
                <a:solidFill>
                  <a:prstClr val="black"/>
                </a:solidFill>
                <a:uLnTx/>
                <a:uFillTx/>
                <a:latin typeface="Calibri" panose="020F0502020204030204" pitchFamily="34" charset="0"/>
                <a:ea typeface="新細明體" panose="02020500000000000000" pitchFamily="18" charset="-120"/>
                <a:cs typeface="Times New Roman" panose="02020603050405020304" pitchFamily="18" charset="0"/>
              </a:rPr>
              <a:t>9.</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表</a:t>
            </a:r>
            <a:r>
              <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rPr>
              <a:t>2.6</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災害防救參考資訊</a:t>
            </a:r>
            <a:r>
              <a:rPr lang="zh-TW" altLang="zh-TW"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未做更新</a:t>
            </a:r>
            <a:r>
              <a:rPr lang="zh-TW" altLang="en-US" sz="3200" b="1" dirty="0">
                <a:effectLst/>
                <a:latin typeface="PMingLiU" panose="02020500000000000000" pitchFamily="18" charset="-120"/>
                <a:ea typeface="PMingLiU" panose="02020500000000000000" pitchFamily="18" charset="-120"/>
                <a:cs typeface="Times New Roman" panose="02020603050405020304" pitchFamily="18" charset="0"/>
              </a:rPr>
              <a:t>。</a:t>
            </a:r>
            <a:r>
              <a:rPr lang="zh-TW" altLang="en-US" sz="3200" b="1" dirty="0">
                <a:solidFill>
                  <a:srgbClr val="0000FF"/>
                </a:solidFill>
              </a:rPr>
              <a:t>因部分單位升格或更改名稱</a:t>
            </a:r>
            <a:r>
              <a:rPr lang="en-US" altLang="zh-TW" sz="3200" b="1" dirty="0">
                <a:solidFill>
                  <a:srgbClr val="0000FF"/>
                </a:solidFill>
              </a:rPr>
              <a:t>(</a:t>
            </a:r>
            <a:r>
              <a:rPr lang="zh-TW" altLang="en-US" sz="3200" b="1" dirty="0">
                <a:solidFill>
                  <a:srgbClr val="00FF00"/>
                </a:solidFill>
              </a:rPr>
              <a:t>包含網址</a:t>
            </a:r>
            <a:r>
              <a:rPr lang="en-US" altLang="zh-TW" sz="3200" b="1" dirty="0">
                <a:solidFill>
                  <a:srgbClr val="0000FF"/>
                </a:solidFill>
              </a:rPr>
              <a:t>)</a:t>
            </a:r>
            <a:endPar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p:txBody>
      </p:sp>
      <p:sp>
        <p:nvSpPr>
          <p:cNvPr id="186" name="CustomShape 2"/>
          <p:cNvSpPr/>
          <p:nvPr/>
        </p:nvSpPr>
        <p:spPr>
          <a:xfrm>
            <a:off x="273557" y="165100"/>
            <a:ext cx="5395256"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3818149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CEEEE15-AB60-1A8F-C7A6-69EA3426EA44}"/>
              </a:ext>
            </a:extLst>
          </p:cNvPr>
          <p:cNvPicPr>
            <a:picLocks noChangeAspect="1"/>
          </p:cNvPicPr>
          <p:nvPr/>
        </p:nvPicPr>
        <p:blipFill>
          <a:blip r:embed="rId2"/>
          <a:srcRect b="3627"/>
          <a:stretch/>
        </p:blipFill>
        <p:spPr>
          <a:xfrm>
            <a:off x="32034" y="311858"/>
            <a:ext cx="10693400" cy="10381542"/>
          </a:xfrm>
          <a:prstGeom prst="rect">
            <a:avLst/>
          </a:prstGeom>
        </p:spPr>
      </p:pic>
      <p:sp>
        <p:nvSpPr>
          <p:cNvPr id="3" name="文字方塊 1"/>
          <p:cNvSpPr txBox="1">
            <a:spLocks noChangeArrowheads="1"/>
          </p:cNvSpPr>
          <p:nvPr/>
        </p:nvSpPr>
        <p:spPr bwMode="auto">
          <a:xfrm>
            <a:off x="-63500" y="2770939"/>
            <a:ext cx="2590800" cy="4252161"/>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054104" y="1534471"/>
            <a:ext cx="838200" cy="685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5" name="文字方塊 4"/>
          <p:cNvSpPr txBox="1">
            <a:spLocks noChangeArrowheads="1"/>
          </p:cNvSpPr>
          <p:nvPr/>
        </p:nvSpPr>
        <p:spPr bwMode="auto">
          <a:xfrm>
            <a:off x="5575300" y="1525902"/>
            <a:ext cx="3017937"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出現藍色可點選災害類別進行圖層查詢</a:t>
            </a:r>
            <a:endParaRPr kumimoji="1" lang="zh-TW" altLang="zh-TW" sz="2000" dirty="0">
              <a:latin typeface="Arial" pitchFamily="34" charset="0"/>
              <a:ea typeface="新細明體" pitchFamily="18" charset="-120"/>
              <a:cs typeface="新細明體" pitchFamily="18" charset="-120"/>
            </a:endParaRPr>
          </a:p>
        </p:txBody>
      </p:sp>
      <p:cxnSp>
        <p:nvCxnSpPr>
          <p:cNvPr id="6" name="直線單箭頭接點 5"/>
          <p:cNvCxnSpPr>
            <a:cxnSpLocks/>
          </p:cNvCxnSpPr>
          <p:nvPr/>
        </p:nvCxnSpPr>
        <p:spPr>
          <a:xfrm flipH="1">
            <a:off x="2892304" y="1932791"/>
            <a:ext cx="2664101" cy="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605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2FEF569-62BE-7F7A-F23A-45077A7CBFF5}"/>
              </a:ext>
            </a:extLst>
          </p:cNvPr>
          <p:cNvPicPr>
            <a:picLocks noChangeAspect="1"/>
          </p:cNvPicPr>
          <p:nvPr/>
        </p:nvPicPr>
        <p:blipFill>
          <a:blip r:embed="rId2"/>
          <a:srcRect b="3754"/>
          <a:stretch/>
        </p:blipFill>
        <p:spPr>
          <a:xfrm>
            <a:off x="0" y="204641"/>
            <a:ext cx="10693400" cy="10095060"/>
          </a:xfrm>
          <a:prstGeom prst="rect">
            <a:avLst/>
          </a:prstGeom>
        </p:spPr>
      </p:pic>
      <p:sp>
        <p:nvSpPr>
          <p:cNvPr id="7" name="文字方塊 1"/>
          <p:cNvSpPr txBox="1">
            <a:spLocks noChangeArrowheads="1"/>
          </p:cNvSpPr>
          <p:nvPr/>
        </p:nvSpPr>
        <p:spPr bwMode="auto">
          <a:xfrm>
            <a:off x="8089900" y="1360519"/>
            <a:ext cx="2503095" cy="1928781"/>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8" name="文字方塊 1"/>
          <p:cNvSpPr txBox="1">
            <a:spLocks noChangeArrowheads="1"/>
          </p:cNvSpPr>
          <p:nvPr/>
        </p:nvSpPr>
        <p:spPr bwMode="auto">
          <a:xfrm>
            <a:off x="10180039" y="7710394"/>
            <a:ext cx="513361" cy="58300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9" name="文字方塊 8"/>
          <p:cNvSpPr txBox="1">
            <a:spLocks noChangeArrowheads="1"/>
          </p:cNvSpPr>
          <p:nvPr/>
        </p:nvSpPr>
        <p:spPr bwMode="auto">
          <a:xfrm>
            <a:off x="6337300" y="8394700"/>
            <a:ext cx="2159000"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出現橙色表示已開啟圖層</a:t>
            </a:r>
            <a:endParaRPr kumimoji="1" lang="zh-TW" altLang="zh-TW" sz="2000" dirty="0">
              <a:latin typeface="Arial" pitchFamily="34" charset="0"/>
              <a:ea typeface="新細明體" pitchFamily="18" charset="-120"/>
              <a:cs typeface="新細明體" pitchFamily="18" charset="-120"/>
            </a:endParaRPr>
          </a:p>
        </p:txBody>
      </p:sp>
      <p:cxnSp>
        <p:nvCxnSpPr>
          <p:cNvPr id="10" name="直線單箭頭接點 9"/>
          <p:cNvCxnSpPr>
            <a:cxnSpLocks/>
            <a:endCxn id="8" idx="1"/>
          </p:cNvCxnSpPr>
          <p:nvPr/>
        </p:nvCxnSpPr>
        <p:spPr>
          <a:xfrm flipV="1">
            <a:off x="8513170" y="8001898"/>
            <a:ext cx="1666869" cy="73998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
          <p:cNvSpPr txBox="1">
            <a:spLocks noChangeArrowheads="1"/>
          </p:cNvSpPr>
          <p:nvPr/>
        </p:nvSpPr>
        <p:spPr bwMode="auto">
          <a:xfrm>
            <a:off x="-16870" y="2603500"/>
            <a:ext cx="2163170" cy="533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386324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38B27FC-D490-EA80-38F4-5F353049A304}"/>
              </a:ext>
            </a:extLst>
          </p:cNvPr>
          <p:cNvPicPr>
            <a:picLocks noChangeAspect="1"/>
          </p:cNvPicPr>
          <p:nvPr/>
        </p:nvPicPr>
        <p:blipFill>
          <a:blip r:embed="rId2"/>
          <a:stretch>
            <a:fillRect/>
          </a:stretch>
        </p:blipFill>
        <p:spPr>
          <a:xfrm>
            <a:off x="0" y="93852"/>
            <a:ext cx="10693400" cy="10434448"/>
          </a:xfrm>
          <a:prstGeom prst="rect">
            <a:avLst/>
          </a:prstGeom>
        </p:spPr>
      </p:pic>
      <p:sp>
        <p:nvSpPr>
          <p:cNvPr id="3" name="文字方塊 1"/>
          <p:cNvSpPr txBox="1">
            <a:spLocks noChangeArrowheads="1"/>
          </p:cNvSpPr>
          <p:nvPr/>
        </p:nvSpPr>
        <p:spPr bwMode="auto">
          <a:xfrm>
            <a:off x="10078286" y="7632700"/>
            <a:ext cx="637665" cy="48410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5325281" y="7960229"/>
            <a:ext cx="2371236"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出現墨綠色表示關閉圖層</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a:endCxn id="3" idx="1"/>
          </p:cNvCxnSpPr>
          <p:nvPr/>
        </p:nvCxnSpPr>
        <p:spPr>
          <a:xfrm flipV="1">
            <a:off x="7696517" y="7874754"/>
            <a:ext cx="2381769" cy="43265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750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7FA2DE9-F03B-F488-EF66-2EC60857B33C}"/>
              </a:ext>
            </a:extLst>
          </p:cNvPr>
          <p:cNvPicPr>
            <a:picLocks noChangeAspect="1"/>
          </p:cNvPicPr>
          <p:nvPr/>
        </p:nvPicPr>
        <p:blipFill>
          <a:blip r:embed="rId2"/>
          <a:stretch>
            <a:fillRect/>
          </a:stretch>
        </p:blipFill>
        <p:spPr>
          <a:xfrm>
            <a:off x="0" y="68428"/>
            <a:ext cx="10693400" cy="10434448"/>
          </a:xfrm>
          <a:prstGeom prst="rect">
            <a:avLst/>
          </a:prstGeom>
        </p:spPr>
      </p:pic>
      <p:sp>
        <p:nvSpPr>
          <p:cNvPr id="3" name="文字方塊 1"/>
          <p:cNvSpPr txBox="1">
            <a:spLocks noChangeArrowheads="1"/>
          </p:cNvSpPr>
          <p:nvPr/>
        </p:nvSpPr>
        <p:spPr bwMode="auto">
          <a:xfrm>
            <a:off x="10071100" y="7067579"/>
            <a:ext cx="622300" cy="463316"/>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6932984" y="5463425"/>
            <a:ext cx="2586803"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按印表機的符號表示要輸出檔案</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a:off x="8928100" y="6184900"/>
            <a:ext cx="1123855" cy="117345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70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7D6420E-BA16-08B1-906A-A562445B8780}"/>
              </a:ext>
            </a:extLst>
          </p:cNvPr>
          <p:cNvPicPr>
            <a:picLocks noChangeAspect="1"/>
          </p:cNvPicPr>
          <p:nvPr/>
        </p:nvPicPr>
        <p:blipFill>
          <a:blip r:embed="rId2"/>
          <a:stretch>
            <a:fillRect/>
          </a:stretch>
        </p:blipFill>
        <p:spPr>
          <a:xfrm>
            <a:off x="0" y="317500"/>
            <a:ext cx="10693400" cy="10210800"/>
          </a:xfrm>
          <a:prstGeom prst="rect">
            <a:avLst/>
          </a:prstGeom>
        </p:spPr>
      </p:pic>
    </p:spTree>
    <p:extLst>
      <p:ext uri="{BB962C8B-B14F-4D97-AF65-F5344CB8AC3E}">
        <p14:creationId xmlns:p14="http://schemas.microsoft.com/office/powerpoint/2010/main" val="364295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4FF206F-921C-6FAC-3053-DD5062A1B75A}"/>
              </a:ext>
            </a:extLst>
          </p:cNvPr>
          <p:cNvPicPr>
            <a:picLocks noChangeAspect="1"/>
          </p:cNvPicPr>
          <p:nvPr/>
        </p:nvPicPr>
        <p:blipFill>
          <a:blip r:embed="rId2"/>
          <a:stretch>
            <a:fillRect/>
          </a:stretch>
        </p:blipFill>
        <p:spPr>
          <a:xfrm>
            <a:off x="-38100" y="317500"/>
            <a:ext cx="10693400" cy="10210800"/>
          </a:xfrm>
          <a:prstGeom prst="rect">
            <a:avLst/>
          </a:prstGeom>
        </p:spPr>
      </p:pic>
      <p:sp>
        <p:nvSpPr>
          <p:cNvPr id="3" name="文字方塊 1"/>
          <p:cNvSpPr txBox="1">
            <a:spLocks noChangeArrowheads="1"/>
          </p:cNvSpPr>
          <p:nvPr/>
        </p:nvSpPr>
        <p:spPr bwMode="auto">
          <a:xfrm>
            <a:off x="8211043" y="2313560"/>
            <a:ext cx="2523490" cy="38659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4977539" y="3486801"/>
            <a:ext cx="3233504"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a:solidFill>
                  <a:srgbClr val="FF0000"/>
                </a:solidFill>
                <a:latin typeface="Calibri" pitchFamily="34" charset="0"/>
                <a:ea typeface="標楷體" pitchFamily="65" charset="-120"/>
                <a:cs typeface="新細明體" pitchFamily="18" charset="-120"/>
              </a:rPr>
              <a:t>請輸入地圖之標題</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如冬山國中淹水潛勢圖</a:t>
            </a:r>
            <a:r>
              <a:rPr kumimoji="1" lang="en-US" altLang="zh-TW" sz="2000" b="1" dirty="0">
                <a:solidFill>
                  <a:srgbClr val="FF0000"/>
                </a:solidFill>
                <a:latin typeface="Calibri" pitchFamily="34" charset="0"/>
                <a:ea typeface="標楷體" pitchFamily="65" charset="-120"/>
                <a:cs typeface="新細明體" pitchFamily="18" charset="-120"/>
              </a:rPr>
              <a:t>)</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V="1">
            <a:off x="6925352" y="2700153"/>
            <a:ext cx="1285691" cy="74724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8381801" y="4480505"/>
            <a:ext cx="2181974" cy="38659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7" name="文字方塊 6"/>
          <p:cNvSpPr txBox="1">
            <a:spLocks noChangeArrowheads="1"/>
          </p:cNvSpPr>
          <p:nvPr/>
        </p:nvSpPr>
        <p:spPr bwMode="auto">
          <a:xfrm>
            <a:off x="6168011" y="7943792"/>
            <a:ext cx="3017937"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可以選擇輸出尺寸</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en-US" altLang="zh-TW" sz="2000" b="1" dirty="0" err="1">
                <a:solidFill>
                  <a:srgbClr val="FF0000"/>
                </a:solidFill>
                <a:latin typeface="Calibri" pitchFamily="34" charset="0"/>
                <a:ea typeface="標楷體" pitchFamily="65" charset="-120"/>
                <a:cs typeface="新細明體" pitchFamily="18" charset="-120"/>
              </a:rPr>
              <a:t>A0</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A1</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en-US" altLang="zh-TW" sz="2000" b="1" dirty="0" err="1">
                <a:solidFill>
                  <a:srgbClr val="FF0000"/>
                </a:solidFill>
                <a:latin typeface="標楷體" panose="03000509000000000000" pitchFamily="65" charset="-120"/>
                <a:ea typeface="標楷體" panose="03000509000000000000" pitchFamily="65" charset="-120"/>
                <a:cs typeface="新細明體" pitchFamily="18" charset="-120"/>
              </a:rPr>
              <a:t>A2</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en-US" altLang="zh-TW" sz="2000" b="1" dirty="0" err="1">
                <a:solidFill>
                  <a:srgbClr val="FF0000"/>
                </a:solidFill>
                <a:latin typeface="標楷體" panose="03000509000000000000" pitchFamily="65" charset="-120"/>
                <a:ea typeface="標楷體" panose="03000509000000000000" pitchFamily="65" charset="-120"/>
                <a:cs typeface="新細明體" pitchFamily="18" charset="-120"/>
              </a:rPr>
              <a:t>A3</a:t>
            </a:r>
            <a:r>
              <a:rPr kumimoji="1" lang="zh-TW" altLang="en-US" sz="2000" b="1" dirty="0">
                <a:solidFill>
                  <a:srgbClr val="FF0000"/>
                </a:solidFill>
                <a:latin typeface="標楷體" panose="03000509000000000000" pitchFamily="65" charset="-120"/>
                <a:ea typeface="標楷體" panose="03000509000000000000" pitchFamily="65" charset="-120"/>
                <a:cs typeface="新細明體" pitchFamily="18" charset="-120"/>
              </a:rPr>
              <a:t>、</a:t>
            </a:r>
            <a:r>
              <a:rPr kumimoji="1" lang="en-US" altLang="zh-TW" sz="2000" b="1" dirty="0" err="1">
                <a:solidFill>
                  <a:srgbClr val="FF0000"/>
                </a:solidFill>
                <a:latin typeface="標楷體" panose="03000509000000000000" pitchFamily="65" charset="-120"/>
                <a:ea typeface="標楷體" panose="03000509000000000000" pitchFamily="65" charset="-120"/>
                <a:cs typeface="新細明體" pitchFamily="18" charset="-120"/>
              </a:rPr>
              <a:t>A4</a:t>
            </a:r>
            <a:r>
              <a:rPr kumimoji="1" lang="en-US" altLang="zh-TW" sz="2000" b="1" dirty="0">
                <a:solidFill>
                  <a:srgbClr val="FF0000"/>
                </a:solidFill>
                <a:latin typeface="標楷體" panose="03000509000000000000" pitchFamily="65" charset="-120"/>
                <a:ea typeface="標楷體" panose="03000509000000000000" pitchFamily="65" charset="-120"/>
                <a:cs typeface="新細明體" pitchFamily="18" charset="-120"/>
              </a:rPr>
              <a:t>)</a:t>
            </a:r>
            <a:endParaRPr kumimoji="1" lang="zh-TW" altLang="zh-TW" sz="2000" dirty="0">
              <a:latin typeface="Arial" pitchFamily="34" charset="0"/>
              <a:ea typeface="新細明體" pitchFamily="18" charset="-120"/>
              <a:cs typeface="新細明體" pitchFamily="18" charset="-120"/>
            </a:endParaRPr>
          </a:p>
        </p:txBody>
      </p:sp>
      <p:cxnSp>
        <p:nvCxnSpPr>
          <p:cNvPr id="8" name="直線單箭頭接點 7"/>
          <p:cNvCxnSpPr>
            <a:cxnSpLocks/>
          </p:cNvCxnSpPr>
          <p:nvPr/>
        </p:nvCxnSpPr>
        <p:spPr>
          <a:xfrm flipH="1">
            <a:off x="8021064" y="4880594"/>
            <a:ext cx="721474" cy="304223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9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11886C2-B4C6-A85D-C62E-949748857D3C}"/>
              </a:ext>
            </a:extLst>
          </p:cNvPr>
          <p:cNvPicPr>
            <a:picLocks noChangeAspect="1"/>
          </p:cNvPicPr>
          <p:nvPr/>
        </p:nvPicPr>
        <p:blipFill>
          <a:blip r:embed="rId2"/>
          <a:srcRect b="4255"/>
          <a:stretch/>
        </p:blipFill>
        <p:spPr>
          <a:xfrm>
            <a:off x="0" y="165100"/>
            <a:ext cx="10693400" cy="10287000"/>
          </a:xfrm>
          <a:prstGeom prst="rect">
            <a:avLst/>
          </a:prstGeom>
        </p:spPr>
      </p:pic>
      <p:sp>
        <p:nvSpPr>
          <p:cNvPr id="3" name="文字方塊 1"/>
          <p:cNvSpPr txBox="1">
            <a:spLocks noChangeArrowheads="1"/>
          </p:cNvSpPr>
          <p:nvPr/>
        </p:nvSpPr>
        <p:spPr bwMode="auto">
          <a:xfrm>
            <a:off x="9056883" y="5651500"/>
            <a:ext cx="1165253" cy="52916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7902407" y="7964090"/>
            <a:ext cx="1872857"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a:solidFill>
                  <a:srgbClr val="FF0000"/>
                </a:solidFill>
                <a:latin typeface="Calibri" pitchFamily="34" charset="0"/>
                <a:ea typeface="標楷體" pitchFamily="65" charset="-120"/>
                <a:cs typeface="新細明體" pitchFamily="18" charset="-120"/>
              </a:rPr>
              <a:t>請按輸出圖片</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V="1">
            <a:off x="8801197" y="6180660"/>
            <a:ext cx="511372" cy="178343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1"/>
          <p:cNvSpPr txBox="1">
            <a:spLocks noChangeArrowheads="1"/>
          </p:cNvSpPr>
          <p:nvPr/>
        </p:nvSpPr>
        <p:spPr bwMode="auto">
          <a:xfrm>
            <a:off x="8152808" y="2278864"/>
            <a:ext cx="2577176" cy="38659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591766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70739FB-7FB9-00FA-7017-39F4975D6290}"/>
              </a:ext>
            </a:extLst>
          </p:cNvPr>
          <p:cNvPicPr>
            <a:picLocks noChangeAspect="1"/>
          </p:cNvPicPr>
          <p:nvPr/>
        </p:nvPicPr>
        <p:blipFill>
          <a:blip r:embed="rId2"/>
          <a:stretch>
            <a:fillRect/>
          </a:stretch>
        </p:blipFill>
        <p:spPr>
          <a:xfrm>
            <a:off x="-15733" y="289832"/>
            <a:ext cx="10693400" cy="10403568"/>
          </a:xfrm>
          <a:prstGeom prst="rect">
            <a:avLst/>
          </a:prstGeom>
        </p:spPr>
      </p:pic>
      <p:sp>
        <p:nvSpPr>
          <p:cNvPr id="3" name="文字方塊 1"/>
          <p:cNvSpPr txBox="1">
            <a:spLocks noChangeArrowheads="1"/>
          </p:cNvSpPr>
          <p:nvPr/>
        </p:nvSpPr>
        <p:spPr bwMode="auto">
          <a:xfrm>
            <a:off x="9004300" y="5669202"/>
            <a:ext cx="1370917" cy="52642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8061194" y="6831291"/>
            <a:ext cx="1886211"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開始作業準備輸出圖片</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V="1">
            <a:off x="8929775" y="6229850"/>
            <a:ext cx="529835" cy="56721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758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C1E8-C64D-89B4-4AF3-184B31024EB0}"/>
            </a:ext>
          </a:extLst>
        </p:cNvPr>
        <p:cNvGrpSpPr/>
        <p:nvPr/>
      </p:nvGrpSpPr>
      <p:grpSpPr>
        <a:xfrm>
          <a:off x="0" y="0"/>
          <a:ext cx="0" cy="0"/>
          <a:chOff x="0" y="0"/>
          <a:chExt cx="0" cy="0"/>
        </a:xfrm>
      </p:grpSpPr>
      <p:pic>
        <p:nvPicPr>
          <p:cNvPr id="7" name="圖片 6">
            <a:extLst>
              <a:ext uri="{FF2B5EF4-FFF2-40B4-BE49-F238E27FC236}">
                <a16:creationId xmlns:a16="http://schemas.microsoft.com/office/drawing/2014/main" id="{F60D0DC3-6F05-D4D7-B930-7E40A5A3A627}"/>
              </a:ext>
            </a:extLst>
          </p:cNvPr>
          <p:cNvPicPr>
            <a:picLocks noChangeAspect="1"/>
          </p:cNvPicPr>
          <p:nvPr/>
        </p:nvPicPr>
        <p:blipFill>
          <a:blip r:embed="rId2"/>
          <a:stretch>
            <a:fillRect/>
          </a:stretch>
        </p:blipFill>
        <p:spPr>
          <a:xfrm>
            <a:off x="69945" y="1450152"/>
            <a:ext cx="10693400" cy="8392347"/>
          </a:xfrm>
          <a:prstGeom prst="rect">
            <a:avLst/>
          </a:prstGeom>
        </p:spPr>
      </p:pic>
      <p:sp>
        <p:nvSpPr>
          <p:cNvPr id="3" name="文字方塊 1">
            <a:extLst>
              <a:ext uri="{FF2B5EF4-FFF2-40B4-BE49-F238E27FC236}">
                <a16:creationId xmlns:a16="http://schemas.microsoft.com/office/drawing/2014/main" id="{3333EAFA-6D9D-B0E7-762F-1938A2DD9879}"/>
              </a:ext>
            </a:extLst>
          </p:cNvPr>
          <p:cNvSpPr txBox="1">
            <a:spLocks noChangeArrowheads="1"/>
          </p:cNvSpPr>
          <p:nvPr/>
        </p:nvSpPr>
        <p:spPr bwMode="auto">
          <a:xfrm>
            <a:off x="241300" y="4654896"/>
            <a:ext cx="2286000" cy="48095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a:extLst>
              <a:ext uri="{FF2B5EF4-FFF2-40B4-BE49-F238E27FC236}">
                <a16:creationId xmlns:a16="http://schemas.microsoft.com/office/drawing/2014/main" id="{E1FC55CA-1DC8-2C27-AEA1-ADE004CE3D5E}"/>
              </a:ext>
            </a:extLst>
          </p:cNvPr>
          <p:cNvSpPr txBox="1">
            <a:spLocks noChangeArrowheads="1"/>
          </p:cNvSpPr>
          <p:nvPr/>
        </p:nvSpPr>
        <p:spPr bwMode="auto">
          <a:xfrm>
            <a:off x="2832100" y="6718300"/>
            <a:ext cx="17526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會輸出</a:t>
            </a:r>
            <a:r>
              <a:rPr kumimoji="1" lang="en-US" altLang="zh-TW" sz="2000" b="1" dirty="0" err="1">
                <a:solidFill>
                  <a:srgbClr val="FF0000"/>
                </a:solidFill>
                <a:latin typeface="Calibri" pitchFamily="34" charset="0"/>
                <a:ea typeface="標楷體" pitchFamily="65" charset="-120"/>
                <a:cs typeface="新細明體" pitchFamily="18" charset="-120"/>
              </a:rPr>
              <a:t>png</a:t>
            </a:r>
            <a:r>
              <a:rPr kumimoji="1" lang="zh-TW" altLang="en-US" sz="2000" b="1" dirty="0">
                <a:solidFill>
                  <a:srgbClr val="FF0000"/>
                </a:solidFill>
                <a:latin typeface="Calibri" pitchFamily="34" charset="0"/>
                <a:ea typeface="標楷體" pitchFamily="65" charset="-120"/>
                <a:cs typeface="新細明體" pitchFamily="18" charset="-120"/>
              </a:rPr>
              <a:t>檔</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a:extLst>
              <a:ext uri="{FF2B5EF4-FFF2-40B4-BE49-F238E27FC236}">
                <a16:creationId xmlns:a16="http://schemas.microsoft.com/office/drawing/2014/main" id="{34F4146E-8BA4-DD60-4FB4-C65A1B577619}"/>
              </a:ext>
            </a:extLst>
          </p:cNvPr>
          <p:cNvCxnSpPr>
            <a:cxnSpLocks/>
          </p:cNvCxnSpPr>
          <p:nvPr/>
        </p:nvCxnSpPr>
        <p:spPr>
          <a:xfrm flipH="1" flipV="1">
            <a:off x="1689100" y="5135848"/>
            <a:ext cx="2209800" cy="158245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857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7C5D-C587-F24D-A18B-C4E5D5AA04AF}"/>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9E46F142-E0E1-CEDB-4C3C-C206946F62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00" y="1456787"/>
            <a:ext cx="10363798" cy="6952167"/>
          </a:xfrm>
          <a:prstGeom prst="rect">
            <a:avLst/>
          </a:prstGeom>
        </p:spPr>
      </p:pic>
      <p:sp>
        <p:nvSpPr>
          <p:cNvPr id="3" name="文字方塊 1">
            <a:extLst>
              <a:ext uri="{FF2B5EF4-FFF2-40B4-BE49-F238E27FC236}">
                <a16:creationId xmlns:a16="http://schemas.microsoft.com/office/drawing/2014/main" id="{8651FB12-328A-102D-F1FD-8C5A262CF1AE}"/>
              </a:ext>
            </a:extLst>
          </p:cNvPr>
          <p:cNvSpPr txBox="1">
            <a:spLocks noChangeArrowheads="1"/>
          </p:cNvSpPr>
          <p:nvPr/>
        </p:nvSpPr>
        <p:spPr bwMode="auto">
          <a:xfrm>
            <a:off x="101600" y="8022362"/>
            <a:ext cx="2254471" cy="38659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a:extLst>
              <a:ext uri="{FF2B5EF4-FFF2-40B4-BE49-F238E27FC236}">
                <a16:creationId xmlns:a16="http://schemas.microsoft.com/office/drawing/2014/main" id="{FBC6ADD7-EC94-A6BB-EC74-7AFD9186CDED}"/>
              </a:ext>
            </a:extLst>
          </p:cNvPr>
          <p:cNvSpPr txBox="1">
            <a:spLocks noChangeArrowheads="1"/>
          </p:cNvSpPr>
          <p:nvPr/>
        </p:nvSpPr>
        <p:spPr bwMode="auto">
          <a:xfrm>
            <a:off x="2984500" y="9242489"/>
            <a:ext cx="4267200"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因系統進行升級時出現問題</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暫時無法輸出</a:t>
            </a:r>
            <a:r>
              <a:rPr kumimoji="1" lang="en-US" altLang="zh-TW" sz="2000" b="1" dirty="0" err="1">
                <a:solidFill>
                  <a:srgbClr val="FF0000"/>
                </a:solidFill>
                <a:latin typeface="Calibri" pitchFamily="34" charset="0"/>
                <a:ea typeface="標楷體" pitchFamily="65" charset="-120"/>
                <a:cs typeface="新細明體" pitchFamily="18" charset="-120"/>
              </a:rPr>
              <a:t>png</a:t>
            </a:r>
            <a:r>
              <a:rPr kumimoji="1" lang="zh-TW" altLang="en-US" sz="2000" b="1" dirty="0">
                <a:solidFill>
                  <a:srgbClr val="FF0000"/>
                </a:solidFill>
                <a:latin typeface="Calibri" pitchFamily="34" charset="0"/>
                <a:ea typeface="標楷體" pitchFamily="65" charset="-120"/>
                <a:cs typeface="新細明體" pitchFamily="18" charset="-120"/>
              </a:rPr>
              <a:t>檔</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a:extLst>
              <a:ext uri="{FF2B5EF4-FFF2-40B4-BE49-F238E27FC236}">
                <a16:creationId xmlns:a16="http://schemas.microsoft.com/office/drawing/2014/main" id="{05C04400-7B52-93E9-4952-651AF1801E08}"/>
              </a:ext>
            </a:extLst>
          </p:cNvPr>
          <p:cNvCxnSpPr>
            <a:cxnSpLocks/>
            <a:endCxn id="3" idx="3"/>
          </p:cNvCxnSpPr>
          <p:nvPr/>
        </p:nvCxnSpPr>
        <p:spPr>
          <a:xfrm flipH="1" flipV="1">
            <a:off x="2356071" y="8215659"/>
            <a:ext cx="1695229" cy="102095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58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089F-CA26-7E04-E163-7B992B857A37}"/>
            </a:ext>
          </a:extLst>
        </p:cNvPr>
        <p:cNvGrpSpPr/>
        <p:nvPr/>
      </p:nvGrpSpPr>
      <p:grpSpPr>
        <a:xfrm>
          <a:off x="0" y="0"/>
          <a:ext cx="0" cy="0"/>
          <a:chOff x="0" y="0"/>
          <a:chExt cx="0" cy="0"/>
        </a:xfrm>
      </p:grpSpPr>
      <p:sp>
        <p:nvSpPr>
          <p:cNvPr id="185" name="CustomShape 1">
            <a:extLst>
              <a:ext uri="{FF2B5EF4-FFF2-40B4-BE49-F238E27FC236}">
                <a16:creationId xmlns:a16="http://schemas.microsoft.com/office/drawing/2014/main" id="{3302363B-9747-9072-0BFE-6F73BF8E94FB}"/>
              </a:ext>
            </a:extLst>
          </p:cNvPr>
          <p:cNvSpPr/>
          <p:nvPr/>
        </p:nvSpPr>
        <p:spPr>
          <a:xfrm>
            <a:off x="232183" y="837195"/>
            <a:ext cx="10229034" cy="11432455"/>
          </a:xfrm>
          <a:prstGeom prst="rect">
            <a:avLst/>
          </a:prstGeom>
          <a:noFill/>
          <a:ln>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a:defRPr/>
            </a:pPr>
            <a:r>
              <a:rPr kumimoji="0" lang="en-US" sz="3200" b="1" i="0" u="none" strike="noStrike" kern="1200" cap="none" spc="-1" normalizeH="0" baseline="0" noProof="0" dirty="0">
                <a:ln>
                  <a:noFill/>
                </a:ln>
                <a:solidFill>
                  <a:prstClr val="black"/>
                </a:solidFill>
                <a:uLnTx/>
                <a:uFillTx/>
                <a:latin typeface="SimSun" panose="02010600030101010101" pitchFamily="2" charset="-122"/>
                <a:ea typeface="新細明體" panose="02020500000000000000" pitchFamily="18" charset="-120"/>
                <a:cs typeface="Times New Roman" panose="02020603050405020304" pitchFamily="18" charset="0"/>
              </a:rPr>
              <a:t>10.</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2.8.1</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緊急應變小組分組</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或表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2.8.2</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緊急應變分工表</a:t>
            </a:r>
            <a:r>
              <a:rPr kumimoji="0" lang="en-US"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須將</a:t>
            </a:r>
            <a:r>
              <a:rPr kumimoji="0" lang="zh-TW"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全校教職員工全部納入編組</a:t>
            </a:r>
            <a:r>
              <a:rPr kumimoji="0" lang="en-US"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r>
              <a:rPr kumimoji="0" lang="zh-TW" altLang="en-US" sz="3200" b="1" i="0" u="none" strike="noStrike" kern="1200" cap="none" spc="0" normalizeH="0" baseline="0" noProof="0" dirty="0">
                <a:ln>
                  <a:noFill/>
                </a:ln>
                <a:solidFill>
                  <a:srgbClr val="0000FF"/>
                </a:solidFill>
                <a:effectLst/>
                <a:uLnTx/>
                <a:uFillTx/>
                <a:latin typeface="Calibri"/>
                <a:ea typeface="新細明體" panose="02020500000000000000" pitchFamily="18" charset="-120"/>
                <a:cs typeface="+mn-cs"/>
              </a:rPr>
              <a:t>手機亦須填寫</a:t>
            </a:r>
            <a:r>
              <a:rPr kumimoji="0" lang="en-US" altLang="zh-TW" sz="32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部分學校缺少指揮官</a:t>
            </a:r>
            <a:r>
              <a:rPr kumimoji="0" lang="en-US" altLang="zh-TW" sz="3200" b="1" i="0" u="none" strike="noStrike" kern="1200" cap="none" spc="-1" normalizeH="0" baseline="0" noProof="0" dirty="0" err="1">
                <a:ln>
                  <a:noFill/>
                </a:ln>
                <a:solidFill>
                  <a:srgbClr val="FF00FF"/>
                </a:solidFill>
                <a:effectLst/>
                <a:uLnTx/>
                <a:uFillTx/>
                <a:latin typeface="微軟正黑體"/>
                <a:ea typeface="微軟正黑體"/>
                <a:cs typeface="+mn-cs"/>
              </a:rPr>
              <a:t>代理人</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p>
          <a:p>
            <a:pPr>
              <a:defRPr/>
            </a:pPr>
            <a:endPar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endParaRPr>
          </a:p>
          <a:p>
            <a:pPr>
              <a:defRPr/>
            </a:pP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11.表3.1災害應變器材檢核表，檢查結果若為”</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需改善</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應說明改善內容</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如逐年編列預算採買</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並核章</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倘若表中</a:t>
            </a:r>
            <a:r>
              <a:rPr kumimoji="0" lang="zh-TW" altLang="en-US" sz="3200" b="1" i="0" u="none" strike="noStrike" kern="1200" cap="none" spc="-1" normalizeH="0" baseline="0" noProof="0" dirty="0">
                <a:ln>
                  <a:noFill/>
                </a:ln>
                <a:solidFill>
                  <a:srgbClr val="FF0000"/>
                </a:solidFill>
                <a:effectLst/>
                <a:uLnTx/>
                <a:uFillTx/>
                <a:latin typeface="微軟正黑體"/>
                <a:ea typeface="微軟正黑體"/>
                <a:cs typeface="+mn-cs"/>
              </a:rPr>
              <a:t>有空白欄位請刪除</a:t>
            </a:r>
            <a:r>
              <a:rPr kumimoji="0" lang="zh-TW" altLang="en-US" sz="3200" b="1" i="0" u="none" strike="noStrike" kern="1200" cap="none" spc="-1"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表</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3.1</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災害應變器材檢核表</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中</a:t>
            </a:r>
            <a:r>
              <a:rPr lang="zh-TW" altLang="en-US" sz="3200" b="1" dirty="0">
                <a:effectLst/>
                <a:latin typeface="SimSun" panose="02010600030101010101" pitchFamily="2" charset="-122"/>
                <a:ea typeface="新細明體" panose="02020500000000000000" pitchFamily="18" charset="-120"/>
                <a:cs typeface="Times New Roman" panose="02020603050405020304" pitchFamily="18" charset="0"/>
              </a:rPr>
              <a:t>未於</a:t>
            </a:r>
            <a:r>
              <a:rPr lang="zh-TW" altLang="zh-TW"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其他欄位下方</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新增應變器材</a:t>
            </a:r>
            <a:r>
              <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rPr>
              <a:t>”</a:t>
            </a:r>
            <a:r>
              <a:rPr lang="zh-TW" altLang="zh-TW"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防災避難包</a:t>
            </a:r>
            <a:r>
              <a:rPr lang="en-US" altLang="zh-TW"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a:t>
            </a:r>
            <a:r>
              <a:rPr lang="zh-TW" altLang="en-US"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或防災包</a:t>
            </a:r>
            <a:r>
              <a:rPr lang="en-US" altLang="zh-TW"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a:t>
            </a:r>
            <a:r>
              <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rPr>
              <a:t>”</a:t>
            </a:r>
            <a:r>
              <a:rPr lang="zh-TW" altLang="zh-TW" sz="3200" b="1" dirty="0">
                <a:effectLst/>
                <a:ea typeface="新細明體" panose="02020500000000000000" pitchFamily="18" charset="-120"/>
                <a:cs typeface="Times New Roman" panose="02020603050405020304" pitchFamily="18" charset="0"/>
              </a:rPr>
              <a:t>，</a:t>
            </a:r>
            <a:r>
              <a:rPr lang="zh-TW" altLang="en-US" sz="3200" b="1" dirty="0">
                <a:effectLst/>
                <a:ea typeface="新細明體" panose="02020500000000000000" pitchFamily="18" charset="-120"/>
                <a:cs typeface="Times New Roman" panose="02020603050405020304" pitchFamily="18" charset="0"/>
              </a:rPr>
              <a:t>部分學校</a:t>
            </a:r>
            <a:r>
              <a:rPr lang="zh-TW" altLang="en-US" sz="3200" b="1" dirty="0">
                <a:solidFill>
                  <a:srgbClr val="FF00FF"/>
                </a:solidFill>
                <a:ea typeface="新細明體" panose="02020500000000000000" pitchFamily="18" charset="-120"/>
                <a:cs typeface="Times New Roman" panose="02020603050405020304" pitchFamily="18" charset="0"/>
              </a:rPr>
              <a:t>未</a:t>
            </a:r>
            <a:r>
              <a:rPr lang="zh-TW" altLang="zh-TW" sz="3200" b="1" dirty="0">
                <a:solidFill>
                  <a:srgbClr val="FF00FF"/>
                </a:solidFill>
                <a:effectLst/>
                <a:latin typeface="SimSun" panose="02010600030101010101" pitchFamily="2" charset="-122"/>
                <a:ea typeface="新細明體" panose="02020500000000000000" pitchFamily="18" charset="-120"/>
                <a:cs typeface="Times New Roman" panose="02020603050405020304" pitchFamily="18" charset="0"/>
              </a:rPr>
              <a:t>更新填寫日期</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a:t>
            </a:r>
            <a:endPar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endParaRPr>
          </a:p>
          <a:p>
            <a:pPr>
              <a:defRPr/>
            </a:pPr>
            <a:endParaRPr lang="en-US" altLang="zh-TW" sz="3200" b="1" dirty="0">
              <a:latin typeface="SimSun" panose="02010600030101010101" pitchFamily="2" charset="-122"/>
              <a:ea typeface="新細明體" panose="02020500000000000000" pitchFamily="18" charset="-120"/>
              <a:cs typeface="Times New Roman" panose="02020603050405020304" pitchFamily="18" charset="0"/>
            </a:endParaRPr>
          </a:p>
          <a:p>
            <a:pPr>
              <a:defRPr/>
            </a:pP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12.</a:t>
            </a:r>
            <a:r>
              <a:rPr lang="zh-TW" altLang="zh-TW" sz="3200" b="1" dirty="0">
                <a:solidFill>
                  <a:srgbClr val="0000FF"/>
                </a:solidFill>
              </a:rPr>
              <a:t>圖</a:t>
            </a:r>
            <a:r>
              <a:rPr lang="en-US" altLang="zh-TW" sz="3200" b="1" dirty="0">
                <a:solidFill>
                  <a:srgbClr val="0000FF"/>
                </a:solidFill>
              </a:rPr>
              <a:t>3.1</a:t>
            </a:r>
            <a:r>
              <a:rPr lang="zh-TW" altLang="en-US" sz="3200" b="1" dirty="0">
                <a:solidFill>
                  <a:srgbClr val="0000FF"/>
                </a:solidFill>
              </a:rPr>
              <a:t>災害整備工作架構圖</a:t>
            </a:r>
            <a:r>
              <a:rPr lang="zh-TW" altLang="en-US" sz="3200" b="1" dirty="0">
                <a:solidFill>
                  <a:prstClr val="black"/>
                </a:solidFill>
              </a:rPr>
              <a:t>須更新</a:t>
            </a:r>
            <a:r>
              <a:rPr lang="en-US" altLang="zh-TW" sz="3200" b="1" dirty="0">
                <a:solidFill>
                  <a:prstClr val="black"/>
                </a:solidFill>
              </a:rPr>
              <a:t>(</a:t>
            </a:r>
            <a:r>
              <a:rPr lang="zh-TW" altLang="en-US" sz="3200" b="1" dirty="0">
                <a:solidFill>
                  <a:prstClr val="black"/>
                </a:solidFill>
              </a:rPr>
              <a:t>因</a:t>
            </a:r>
            <a:r>
              <a:rPr lang="en-US" altLang="zh-TW" sz="3200" b="1" dirty="0">
                <a:solidFill>
                  <a:prstClr val="black"/>
                </a:solidFill>
              </a:rPr>
              <a:t>1991</a:t>
            </a:r>
            <a:r>
              <a:rPr lang="zh-TW" altLang="en-US" sz="3200" b="1" dirty="0">
                <a:solidFill>
                  <a:prstClr val="black"/>
                </a:solidFill>
              </a:rPr>
              <a:t>專線相關資訊已刪除</a:t>
            </a:r>
            <a:r>
              <a:rPr lang="en-US" altLang="zh-TW" sz="3200" b="1" dirty="0">
                <a:solidFill>
                  <a:prstClr val="black"/>
                </a:solidFill>
              </a:rPr>
              <a:t>)</a:t>
            </a:r>
            <a:r>
              <a:rPr lang="en-US" altLang="zh-TW" sz="3200" b="1" spc="-1" dirty="0">
                <a:solidFill>
                  <a:srgbClr val="000000"/>
                </a:solidFill>
                <a:ea typeface="微軟正黑體"/>
              </a:rPr>
              <a:t>。</a:t>
            </a:r>
          </a:p>
          <a:p>
            <a:pPr>
              <a:defRPr/>
            </a:pPr>
            <a:endPar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endParaRPr>
          </a:p>
          <a:p>
            <a:pPr>
              <a:defRPr/>
            </a:pPr>
            <a:endPar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endParaRPr>
          </a:p>
          <a:p>
            <a:pPr>
              <a:defRPr/>
            </a:pPr>
            <a:r>
              <a:rPr lang="en-US" altLang="zh-TW" sz="3200" b="1" spc="-1" dirty="0">
                <a:solidFill>
                  <a:srgbClr val="000000"/>
                </a:solidFill>
                <a:latin typeface="微軟正黑體"/>
                <a:ea typeface="微軟正黑體"/>
              </a:rPr>
              <a:t>13.</a:t>
            </a:r>
            <a:r>
              <a:rPr lang="zh-TW" altLang="zh-TW" sz="3200" b="1" dirty="0">
                <a:solidFill>
                  <a:prstClr val="black"/>
                </a:solidFill>
              </a:rPr>
              <a:t>圖</a:t>
            </a:r>
            <a:r>
              <a:rPr lang="en-US" altLang="zh-TW" sz="3200" b="1" dirty="0">
                <a:solidFill>
                  <a:prstClr val="black"/>
                </a:solidFill>
              </a:rPr>
              <a:t>3.3</a:t>
            </a:r>
            <a:r>
              <a:rPr lang="zh-TW" altLang="zh-TW" sz="3200" b="1" dirty="0">
                <a:solidFill>
                  <a:prstClr val="black"/>
                </a:solidFill>
              </a:rPr>
              <a:t>校園防災地圖</a:t>
            </a:r>
            <a:r>
              <a:rPr lang="zh-TW" altLang="zh-TW" sz="3200" b="1" dirty="0">
                <a:solidFill>
                  <a:srgbClr val="FF00FF"/>
                </a:solidFill>
              </a:rPr>
              <a:t>請</a:t>
            </a:r>
            <a:r>
              <a:rPr lang="zh-TW" altLang="en-US" sz="3200" b="1" dirty="0">
                <a:solidFill>
                  <a:srgbClr val="FF00FF"/>
                </a:solidFill>
              </a:rPr>
              <a:t>將</a:t>
            </a:r>
            <a:r>
              <a:rPr lang="en-US" altLang="zh-TW" sz="3200" b="1" dirty="0">
                <a:solidFill>
                  <a:srgbClr val="0000FF"/>
                </a:solidFill>
              </a:rPr>
              <a:t>1991</a:t>
            </a:r>
            <a:r>
              <a:rPr lang="zh-TW" altLang="en-US" sz="3200" b="1" dirty="0">
                <a:solidFill>
                  <a:srgbClr val="0000FF"/>
                </a:solidFill>
              </a:rPr>
              <a:t>報平安</a:t>
            </a:r>
            <a:r>
              <a:rPr lang="zh-TW" altLang="en-US" sz="3200" b="1" dirty="0">
                <a:solidFill>
                  <a:srgbClr val="FF00FF"/>
                </a:solidFill>
              </a:rPr>
              <a:t>字樣刪除</a:t>
            </a:r>
            <a:r>
              <a:rPr lang="zh-TW" altLang="en-US" sz="3200" b="1" dirty="0">
                <a:solidFill>
                  <a:srgbClr val="FF00FF"/>
                </a:solidFill>
                <a:latin typeface="微軟正黑體" panose="020B0604030504040204" pitchFamily="34" charset="-120"/>
                <a:ea typeface="微軟正黑體" panose="020B0604030504040204" pitchFamily="34" charset="-120"/>
              </a:rPr>
              <a:t>，</a:t>
            </a:r>
            <a:r>
              <a:rPr lang="zh-TW" altLang="en-US" sz="3200" b="1" dirty="0">
                <a:solidFill>
                  <a:srgbClr val="FF00FF"/>
                </a:solidFill>
                <a:latin typeface="+mn-ea"/>
              </a:rPr>
              <a:t>保留學校電話或其他可連絡方式</a:t>
            </a:r>
            <a:r>
              <a:rPr lang="zh-TW" altLang="en-US" sz="3200" b="1" dirty="0">
                <a:solidFill>
                  <a:srgbClr val="FF0000"/>
                </a:solidFill>
                <a:latin typeface="+mn-ea"/>
              </a:rPr>
              <a:t>以便外人可即時聯絡</a:t>
            </a:r>
            <a:r>
              <a:rPr lang="zh-TW" altLang="en-US" sz="3200" b="1" dirty="0">
                <a:solidFill>
                  <a:srgbClr val="FF00FF"/>
                </a:solidFill>
                <a:latin typeface="微軟正黑體" panose="020B0604030504040204" pitchFamily="34" charset="-120"/>
                <a:ea typeface="微軟正黑體" panose="020B0604030504040204" pitchFamily="34" charset="-120"/>
              </a:rPr>
              <a:t>，</a:t>
            </a:r>
            <a:r>
              <a:rPr lang="zh-TW" altLang="en-US" sz="3200" b="1" dirty="0">
                <a:solidFill>
                  <a:srgbClr val="FF00FF"/>
                </a:solidFill>
                <a:latin typeface="+mn-ea"/>
              </a:rPr>
              <a:t>此外亦請</a:t>
            </a:r>
            <a:r>
              <a:rPr lang="zh-TW" altLang="zh-TW" sz="3200" b="1" dirty="0">
                <a:solidFill>
                  <a:srgbClr val="0000FF"/>
                </a:solidFill>
              </a:rPr>
              <a:t>更新</a:t>
            </a:r>
            <a:r>
              <a:rPr lang="zh-TW" altLang="en-US" sz="3200" b="1" dirty="0">
                <a:solidFill>
                  <a:srgbClr val="0000FF"/>
                </a:solidFill>
              </a:rPr>
              <a:t>右上方</a:t>
            </a:r>
            <a:r>
              <a:rPr lang="zh-TW" altLang="zh-TW" sz="3200" b="1" dirty="0">
                <a:solidFill>
                  <a:srgbClr val="0000FF"/>
                </a:solidFill>
              </a:rPr>
              <a:t>修訂日期</a:t>
            </a:r>
            <a:r>
              <a:rPr lang="en-US" altLang="zh-TW" sz="3200" b="1" spc="-1" dirty="0">
                <a:solidFill>
                  <a:srgbClr val="000000"/>
                </a:solidFill>
                <a:latin typeface="微軟正黑體"/>
                <a:ea typeface="微軟正黑體"/>
              </a:rPr>
              <a:t>，</a:t>
            </a:r>
            <a:r>
              <a:rPr lang="zh-TW" altLang="en-US" sz="3200" b="1" spc="-1" dirty="0">
                <a:solidFill>
                  <a:srgbClr val="000000"/>
                </a:solidFill>
                <a:latin typeface="+mn-ea"/>
              </a:rPr>
              <a:t>極少數學校未將</a:t>
            </a:r>
            <a:r>
              <a:rPr lang="zh-TW" altLang="zh-TW" sz="3200" b="1" dirty="0">
                <a:solidFill>
                  <a:srgbClr val="0000FF"/>
                </a:solidFill>
              </a:rPr>
              <a:t>災害潛勢</a:t>
            </a:r>
            <a:r>
              <a:rPr lang="zh-TW" altLang="zh-TW" sz="3200" b="1" dirty="0">
                <a:solidFill>
                  <a:prstClr val="black"/>
                </a:solidFill>
              </a:rPr>
              <a:t>修改為</a:t>
            </a:r>
            <a:r>
              <a:rPr lang="zh-TW" altLang="zh-TW" sz="3200" b="1" dirty="0">
                <a:solidFill>
                  <a:srgbClr val="FF0000"/>
                </a:solidFill>
              </a:rPr>
              <a:t>避難原則</a:t>
            </a:r>
            <a:r>
              <a:rPr lang="en-US" altLang="zh-TW" sz="3200" b="1" spc="-1" dirty="0">
                <a:solidFill>
                  <a:srgbClr val="000000"/>
                </a:solidFill>
                <a:ea typeface="微軟正黑體"/>
              </a:rPr>
              <a:t>。</a:t>
            </a:r>
            <a:r>
              <a:rPr lang="zh-TW" altLang="en-US" sz="3200" b="1" dirty="0">
                <a:solidFill>
                  <a:srgbClr val="FF00FF"/>
                </a:solidFill>
                <a:effectLst/>
                <a:latin typeface="+mn-ea"/>
                <a:cs typeface="Times New Roman" panose="02020603050405020304" pitchFamily="18" charset="0"/>
              </a:rPr>
              <a:t>警消醫療單位與</a:t>
            </a:r>
            <a:r>
              <a:rPr lang="zh-TW" altLang="zh-TW" sz="3200" b="1" dirty="0">
                <a:solidFill>
                  <a:srgbClr val="0000FF"/>
                </a:solidFill>
                <a:effectLst/>
                <a:ea typeface="新細明體" panose="02020500000000000000" pitchFamily="18" charset="-120"/>
                <a:cs typeface="Times New Roman" panose="02020603050405020304" pitchFamily="18" charset="0"/>
              </a:rPr>
              <a:t>表</a:t>
            </a:r>
            <a:r>
              <a:rPr lang="en-US" altLang="zh-TW" sz="3200" b="1" dirty="0">
                <a:solidFill>
                  <a:srgbClr val="0000FF"/>
                </a:solidFill>
                <a:effectLst/>
                <a:ea typeface="新細明體" panose="02020500000000000000" pitchFamily="18" charset="-120"/>
                <a:cs typeface="Times New Roman" panose="02020603050405020304" pitchFamily="18" charset="0"/>
              </a:rPr>
              <a:t>3.2 </a:t>
            </a:r>
            <a:r>
              <a:rPr lang="zh-TW" altLang="zh-TW" sz="3200" b="1" dirty="0">
                <a:solidFill>
                  <a:srgbClr val="0000FF"/>
                </a:solidFill>
                <a:effectLst/>
                <a:ea typeface="新細明體" panose="02020500000000000000" pitchFamily="18" charset="-120"/>
                <a:cs typeface="Times New Roman" panose="02020603050405020304" pitchFamily="18" charset="0"/>
              </a:rPr>
              <a:t>支援單位聯絡清冊</a:t>
            </a:r>
            <a:r>
              <a:rPr lang="zh-TW" altLang="en-US" sz="3200" b="1" dirty="0">
                <a:solidFill>
                  <a:srgbClr val="0000FF"/>
                </a:solidFill>
                <a:effectLst/>
                <a:latin typeface="PMingLiU" panose="02020500000000000000" pitchFamily="18" charset="-120"/>
                <a:ea typeface="PMingLiU" panose="02020500000000000000" pitchFamily="18" charset="-120"/>
                <a:cs typeface="Times New Roman" panose="02020603050405020304" pitchFamily="18" charset="0"/>
              </a:rPr>
              <a:t>、</a:t>
            </a:r>
            <a:r>
              <a:rPr lang="zh-TW" altLang="zh-TW" sz="3200" b="1" dirty="0">
                <a:solidFill>
                  <a:srgbClr val="0000FF"/>
                </a:solidFill>
                <a:effectLst/>
                <a:latin typeface="SimSun" panose="02010600030101010101" pitchFamily="2" charset="-122"/>
                <a:ea typeface="新細明體" panose="02020500000000000000" pitchFamily="18" charset="-120"/>
                <a:cs typeface="Times New Roman" panose="02020603050405020304" pitchFamily="18" charset="0"/>
              </a:rPr>
              <a:t>圖</a:t>
            </a:r>
            <a:r>
              <a:rPr lang="en-US" altLang="zh-TW" sz="3200" b="1" dirty="0">
                <a:solidFill>
                  <a:srgbClr val="0000FF"/>
                </a:solidFill>
                <a:effectLst/>
                <a:latin typeface="SimSun" panose="02010600030101010101" pitchFamily="2" charset="-122"/>
                <a:ea typeface="新細明體" panose="02020500000000000000" pitchFamily="18" charset="-120"/>
                <a:cs typeface="Times New Roman" panose="02020603050405020304" pitchFamily="18" charset="0"/>
              </a:rPr>
              <a:t>4.2</a:t>
            </a:r>
            <a:r>
              <a:rPr lang="zh-TW" altLang="zh-TW" sz="3200" b="1" dirty="0">
                <a:solidFill>
                  <a:srgbClr val="0000FF"/>
                </a:solidFill>
                <a:effectLst/>
                <a:latin typeface="SimSun" panose="02010600030101010101" pitchFamily="2" charset="-122"/>
                <a:ea typeface="新細明體" panose="02020500000000000000" pitchFamily="18" charset="-120"/>
                <a:cs typeface="Times New Roman" panose="02020603050405020304" pitchFamily="18" charset="0"/>
              </a:rPr>
              <a:t>災害通報流程圖</a:t>
            </a:r>
            <a:r>
              <a:rPr lang="zh-TW" altLang="en-US" sz="3200" b="1" dirty="0">
                <a:solidFill>
                  <a:srgbClr val="0000FF"/>
                </a:solidFill>
                <a:effectLst/>
                <a:latin typeface="SimSun" panose="02010600030101010101" pitchFamily="2" charset="-122"/>
                <a:ea typeface="新細明體" panose="02020500000000000000" pitchFamily="18" charset="-120"/>
                <a:cs typeface="Times New Roman" panose="02020603050405020304" pitchFamily="18" charset="0"/>
              </a:rPr>
              <a:t>內醫療單位名稱</a:t>
            </a:r>
            <a:r>
              <a:rPr lang="zh-TW" altLang="en-US"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不相符</a:t>
            </a:r>
            <a:r>
              <a:rPr lang="zh-TW" altLang="en-US" sz="3200" b="1" dirty="0">
                <a:solidFill>
                  <a:srgbClr val="0000FF"/>
                </a:solidFill>
                <a:effectLst/>
                <a:latin typeface="PMingLiU" panose="02020500000000000000" pitchFamily="18" charset="-120"/>
                <a:ea typeface="PMingLiU" panose="02020500000000000000" pitchFamily="18" charset="-120"/>
                <a:cs typeface="Times New Roman" panose="02020603050405020304" pitchFamily="18" charset="0"/>
              </a:rPr>
              <a:t>。</a:t>
            </a:r>
            <a:endParaRPr lang="en-US" altLang="zh-TW" sz="3200" b="1" dirty="0">
              <a:solidFill>
                <a:srgbClr val="0000FF"/>
              </a:solidFill>
              <a:effectLst/>
              <a:latin typeface="PMingLiU" panose="02020500000000000000" pitchFamily="18" charset="-120"/>
              <a:ea typeface="PMingLiU"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3200" b="1" dirty="0">
              <a:solidFill>
                <a:srgbClr val="0000FF"/>
              </a:solidFill>
              <a:effectLst/>
              <a:latin typeface="PMingLiU" panose="02020500000000000000" pitchFamily="18" charset="-120"/>
              <a:ea typeface="PMingLiU" panose="02020500000000000000" pitchFamily="18" charset="-120"/>
              <a:cs typeface="Times New Roman" panose="02020603050405020304" pitchFamily="18" charset="0"/>
            </a:endParaRPr>
          </a:p>
          <a:p>
            <a:pPr>
              <a:defRPr/>
            </a:pPr>
            <a:endPar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endParaRPr>
          </a:p>
          <a:p>
            <a:pPr>
              <a:defRPr/>
            </a:pPr>
            <a:endParaRPr kumimoji="0" lang="en-US" altLang="zh-TW" sz="32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 normalizeH="0" baseline="0" noProof="0" dirty="0">
              <a:ln>
                <a:noFill/>
              </a:ln>
              <a:solidFill>
                <a:prstClr val="black"/>
              </a:solidFill>
              <a:effectLst/>
              <a:uLnTx/>
              <a:uFillTx/>
              <a:latin typeface="Arial"/>
              <a:ea typeface="+mn-ea"/>
              <a:cs typeface="+mn-cs"/>
            </a:endParaRPr>
          </a:p>
        </p:txBody>
      </p:sp>
      <p:sp>
        <p:nvSpPr>
          <p:cNvPr id="186" name="CustomShape 2">
            <a:extLst>
              <a:ext uri="{FF2B5EF4-FFF2-40B4-BE49-F238E27FC236}">
                <a16:creationId xmlns:a16="http://schemas.microsoft.com/office/drawing/2014/main" id="{C06AB6C2-E69A-712F-74B9-DE894A15EB38}"/>
              </a:ext>
            </a:extLst>
          </p:cNvPr>
          <p:cNvSpPr/>
          <p:nvPr/>
        </p:nvSpPr>
        <p:spPr>
          <a:xfrm>
            <a:off x="273557" y="165100"/>
            <a:ext cx="5395256"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4108606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9B6D-8F32-6AE6-9EBD-739E324CB03D}"/>
            </a:ext>
          </a:extLst>
        </p:cNvPr>
        <p:cNvGrpSpPr/>
        <p:nvPr/>
      </p:nvGrpSpPr>
      <p:grpSpPr>
        <a:xfrm>
          <a:off x="0" y="0"/>
          <a:ext cx="0" cy="0"/>
          <a:chOff x="0" y="0"/>
          <a:chExt cx="0" cy="0"/>
        </a:xfrm>
      </p:grpSpPr>
      <p:pic>
        <p:nvPicPr>
          <p:cNvPr id="8" name="圖片 7">
            <a:extLst>
              <a:ext uri="{FF2B5EF4-FFF2-40B4-BE49-F238E27FC236}">
                <a16:creationId xmlns:a16="http://schemas.microsoft.com/office/drawing/2014/main" id="{9A20A156-23B6-DD23-AD48-705FAC1413D5}"/>
              </a:ext>
            </a:extLst>
          </p:cNvPr>
          <p:cNvPicPr>
            <a:picLocks noChangeAspect="1"/>
          </p:cNvPicPr>
          <p:nvPr/>
        </p:nvPicPr>
        <p:blipFill>
          <a:blip r:embed="rId2"/>
          <a:srcRect l="16106" t="6551" r="16107" b="6767"/>
          <a:stretch/>
        </p:blipFill>
        <p:spPr>
          <a:xfrm>
            <a:off x="549188" y="1143615"/>
            <a:ext cx="9595023" cy="6901683"/>
          </a:xfrm>
          <a:prstGeom prst="rect">
            <a:avLst/>
          </a:prstGeom>
        </p:spPr>
      </p:pic>
      <p:sp>
        <p:nvSpPr>
          <p:cNvPr id="3" name="文字方塊 1">
            <a:extLst>
              <a:ext uri="{FF2B5EF4-FFF2-40B4-BE49-F238E27FC236}">
                <a16:creationId xmlns:a16="http://schemas.microsoft.com/office/drawing/2014/main" id="{849B612D-B1D1-A90A-3D02-2DD04AF03B03}"/>
              </a:ext>
            </a:extLst>
          </p:cNvPr>
          <p:cNvSpPr txBox="1">
            <a:spLocks noChangeArrowheads="1"/>
          </p:cNvSpPr>
          <p:nvPr/>
        </p:nvSpPr>
        <p:spPr bwMode="auto">
          <a:xfrm>
            <a:off x="4219464" y="1143615"/>
            <a:ext cx="2651236" cy="69788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a:extLst>
              <a:ext uri="{FF2B5EF4-FFF2-40B4-BE49-F238E27FC236}">
                <a16:creationId xmlns:a16="http://schemas.microsoft.com/office/drawing/2014/main" id="{CD051FF4-D5F6-AED7-5955-4A0FAE4C6BE7}"/>
              </a:ext>
            </a:extLst>
          </p:cNvPr>
          <p:cNvSpPr txBox="1">
            <a:spLocks noChangeArrowheads="1"/>
          </p:cNvSpPr>
          <p:nvPr/>
        </p:nvSpPr>
        <p:spPr bwMode="auto">
          <a:xfrm>
            <a:off x="7197733" y="325373"/>
            <a:ext cx="2546334"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冬山國中淹水潛勢圖</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a:extLst>
              <a:ext uri="{FF2B5EF4-FFF2-40B4-BE49-F238E27FC236}">
                <a16:creationId xmlns:a16="http://schemas.microsoft.com/office/drawing/2014/main" id="{B94117F6-F1F8-D32D-3793-81A0A0C98690}"/>
              </a:ext>
            </a:extLst>
          </p:cNvPr>
          <p:cNvCxnSpPr>
            <a:cxnSpLocks/>
          </p:cNvCxnSpPr>
          <p:nvPr/>
        </p:nvCxnSpPr>
        <p:spPr>
          <a:xfrm flipH="1">
            <a:off x="6870700" y="711966"/>
            <a:ext cx="1600200" cy="63670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993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12ADEEF-9A2E-7E5F-3AC5-A671D28188CB}"/>
              </a:ext>
            </a:extLst>
          </p:cNvPr>
          <p:cNvPicPr>
            <a:picLocks noChangeAspect="1"/>
          </p:cNvPicPr>
          <p:nvPr/>
        </p:nvPicPr>
        <p:blipFill>
          <a:blip r:embed="rId2"/>
          <a:srcRect b="3206"/>
          <a:stretch/>
        </p:blipFill>
        <p:spPr>
          <a:xfrm>
            <a:off x="8151" y="393243"/>
            <a:ext cx="10693400" cy="10246250"/>
          </a:xfrm>
          <a:prstGeom prst="rect">
            <a:avLst/>
          </a:prstGeom>
        </p:spPr>
      </p:pic>
      <p:sp>
        <p:nvSpPr>
          <p:cNvPr id="3" name="文字方塊 1"/>
          <p:cNvSpPr txBox="1">
            <a:spLocks noChangeArrowheads="1"/>
          </p:cNvSpPr>
          <p:nvPr/>
        </p:nvSpPr>
        <p:spPr bwMode="auto">
          <a:xfrm>
            <a:off x="10094096" y="8585334"/>
            <a:ext cx="611056" cy="56609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3"/>
          <p:cNvSpPr txBox="1">
            <a:spLocks noChangeArrowheads="1"/>
          </p:cNvSpPr>
          <p:nvPr/>
        </p:nvSpPr>
        <p:spPr bwMode="auto">
          <a:xfrm>
            <a:off x="5880100" y="7455544"/>
            <a:ext cx="127223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 及時示警</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a:endCxn id="3" idx="1"/>
          </p:cNvCxnSpPr>
          <p:nvPr/>
        </p:nvCxnSpPr>
        <p:spPr>
          <a:xfrm>
            <a:off x="7152330" y="7842137"/>
            <a:ext cx="2941766" cy="102624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8247896" y="5426006"/>
            <a:ext cx="2335950" cy="533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646475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DF49A88-ACB8-4D8C-0B2E-127A4FD2978B}"/>
              </a:ext>
            </a:extLst>
          </p:cNvPr>
          <p:cNvPicPr>
            <a:picLocks noChangeAspect="1"/>
          </p:cNvPicPr>
          <p:nvPr/>
        </p:nvPicPr>
        <p:blipFill>
          <a:blip r:embed="rId2"/>
          <a:srcRect t="11141" b="3982"/>
          <a:stretch/>
        </p:blipFill>
        <p:spPr>
          <a:xfrm>
            <a:off x="22936" y="1689100"/>
            <a:ext cx="10693400" cy="7239000"/>
          </a:xfrm>
          <a:prstGeom prst="rect">
            <a:avLst/>
          </a:prstGeom>
        </p:spPr>
      </p:pic>
      <p:sp>
        <p:nvSpPr>
          <p:cNvPr id="3" name="文字方塊 2"/>
          <p:cNvSpPr txBox="1">
            <a:spLocks noChangeArrowheads="1"/>
          </p:cNvSpPr>
          <p:nvPr/>
        </p:nvSpPr>
        <p:spPr bwMode="auto">
          <a:xfrm>
            <a:off x="5369636" y="2357870"/>
            <a:ext cx="1638322" cy="47307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5346700" y="4999515"/>
            <a:ext cx="2318467"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zh-TW" sz="2000" b="1" dirty="0">
                <a:solidFill>
                  <a:srgbClr val="FF0000"/>
                </a:solidFill>
                <a:latin typeface="Calibri" pitchFamily="34" charset="0"/>
                <a:ea typeface="標楷體" pitchFamily="65" charset="-120"/>
                <a:cs typeface="新細明體" pitchFamily="18" charset="-120"/>
              </a:rPr>
              <a:t>請按下</a:t>
            </a:r>
            <a:r>
              <a:rPr kumimoji="1" lang="zh-TW" altLang="en-US" sz="2000" b="1" dirty="0">
                <a:solidFill>
                  <a:srgbClr val="FF0000"/>
                </a:solidFill>
                <a:latin typeface="Calibri" pitchFamily="34" charset="0"/>
                <a:ea typeface="標楷體" pitchFamily="65" charset="-120"/>
                <a:cs typeface="新細明體" pitchFamily="18" charset="-120"/>
              </a:rPr>
              <a:t>校園災害</a:t>
            </a:r>
            <a:r>
              <a:rPr kumimoji="1" lang="zh-TW" altLang="zh-TW" sz="2000" b="1" dirty="0">
                <a:solidFill>
                  <a:srgbClr val="FF0000"/>
                </a:solidFill>
                <a:latin typeface="Calibri" pitchFamily="34" charset="0"/>
                <a:ea typeface="標楷體" pitchFamily="65" charset="-120"/>
                <a:cs typeface="新細明體" pitchFamily="18" charset="-120"/>
              </a:rPr>
              <a:t>防救災計畫書</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V="1">
            <a:off x="6188797" y="2871232"/>
            <a:ext cx="89819" cy="212828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623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B3F58A4-A872-9429-B0E6-C7B1967E6AD8}"/>
              </a:ext>
            </a:extLst>
          </p:cNvPr>
          <p:cNvPicPr>
            <a:picLocks noChangeAspect="1"/>
          </p:cNvPicPr>
          <p:nvPr/>
        </p:nvPicPr>
        <p:blipFill>
          <a:blip r:embed="rId2"/>
          <a:srcRect t="10135" b="4483"/>
          <a:stretch/>
        </p:blipFill>
        <p:spPr>
          <a:xfrm>
            <a:off x="0" y="918531"/>
            <a:ext cx="10693400" cy="9144000"/>
          </a:xfrm>
          <a:prstGeom prst="rect">
            <a:avLst/>
          </a:prstGeom>
        </p:spPr>
      </p:pic>
      <p:sp>
        <p:nvSpPr>
          <p:cNvPr id="3" name="文字方塊 1"/>
          <p:cNvSpPr txBox="1">
            <a:spLocks noChangeArrowheads="1"/>
          </p:cNvSpPr>
          <p:nvPr/>
        </p:nvSpPr>
        <p:spPr bwMode="auto">
          <a:xfrm>
            <a:off x="1384300" y="6032500"/>
            <a:ext cx="17526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2000">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5041900" y="9080500"/>
            <a:ext cx="1219651"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zh-TW" sz="2000" b="1" dirty="0">
                <a:solidFill>
                  <a:srgbClr val="FF0000"/>
                </a:solidFill>
                <a:latin typeface="Calibri" pitchFamily="34" charset="0"/>
                <a:ea typeface="標楷體" pitchFamily="65" charset="-120"/>
                <a:cs typeface="新細明體" pitchFamily="18" charset="-120"/>
              </a:rPr>
              <a:t>請按</a:t>
            </a:r>
            <a:r>
              <a:rPr kumimoji="1" lang="zh-TW" altLang="en-US" sz="2000" b="1" dirty="0">
                <a:solidFill>
                  <a:srgbClr val="FF0000"/>
                </a:solidFill>
                <a:latin typeface="Calibri" pitchFamily="34" charset="0"/>
                <a:ea typeface="標楷體" pitchFamily="65" charset="-120"/>
                <a:cs typeface="新細明體" pitchFamily="18" charset="-120"/>
              </a:rPr>
              <a:t>檔案下載</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a:off x="3136900" y="6974385"/>
            <a:ext cx="1905000" cy="210611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029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8A213C4-2807-F520-9F20-51202F1BB9FC}"/>
              </a:ext>
            </a:extLst>
          </p:cNvPr>
          <p:cNvPicPr>
            <a:picLocks noChangeAspect="1"/>
          </p:cNvPicPr>
          <p:nvPr/>
        </p:nvPicPr>
        <p:blipFill>
          <a:blip r:embed="rId2"/>
          <a:stretch>
            <a:fillRect/>
          </a:stretch>
        </p:blipFill>
        <p:spPr>
          <a:xfrm>
            <a:off x="0" y="589794"/>
            <a:ext cx="10693400" cy="9862305"/>
          </a:xfrm>
          <a:prstGeom prst="rect">
            <a:avLst/>
          </a:prstGeom>
        </p:spPr>
      </p:pic>
      <p:sp>
        <p:nvSpPr>
          <p:cNvPr id="3" name="文字方塊 1"/>
          <p:cNvSpPr txBox="1">
            <a:spLocks noChangeArrowheads="1"/>
          </p:cNvSpPr>
          <p:nvPr/>
        </p:nvSpPr>
        <p:spPr bwMode="auto">
          <a:xfrm flipV="1">
            <a:off x="317500" y="4203700"/>
            <a:ext cx="21336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4203700" y="6583545"/>
            <a:ext cx="22860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一次下載</a:t>
            </a:r>
            <a:r>
              <a:rPr kumimoji="1" lang="en-US" altLang="zh-TW" sz="2000" b="1" dirty="0">
                <a:solidFill>
                  <a:srgbClr val="FF0000"/>
                </a:solidFill>
                <a:latin typeface="Calibri" pitchFamily="34" charset="0"/>
                <a:ea typeface="標楷體" pitchFamily="65" charset="-120"/>
                <a:cs typeface="新細明體" pitchFamily="18" charset="-120"/>
              </a:rPr>
              <a:t>3</a:t>
            </a:r>
            <a:r>
              <a:rPr kumimoji="1" lang="zh-TW" altLang="en-US" sz="2000" b="1" dirty="0">
                <a:solidFill>
                  <a:srgbClr val="FF0000"/>
                </a:solidFill>
                <a:latin typeface="Calibri" pitchFamily="34" charset="0"/>
                <a:ea typeface="標楷體" pitchFamily="65" charset="-120"/>
                <a:cs typeface="新細明體" pitchFamily="18" charset="-120"/>
              </a:rPr>
              <a:t>個檔案</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p:cNvCxnSpPr>
            <a:cxnSpLocks/>
          </p:cNvCxnSpPr>
          <p:nvPr/>
        </p:nvCxnSpPr>
        <p:spPr>
          <a:xfrm flipH="1" flipV="1">
            <a:off x="2451100" y="5118100"/>
            <a:ext cx="2133600" cy="14478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11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D77FC-F8C6-62DE-B15C-2C6AEFA6CF75}"/>
            </a:ext>
          </a:extLst>
        </p:cNvPr>
        <p:cNvGrpSpPr/>
        <p:nvPr/>
      </p:nvGrpSpPr>
      <p:grpSpPr>
        <a:xfrm>
          <a:off x="0" y="0"/>
          <a:ext cx="0" cy="0"/>
          <a:chOff x="0" y="0"/>
          <a:chExt cx="0" cy="0"/>
        </a:xfrm>
      </p:grpSpPr>
      <p:pic>
        <p:nvPicPr>
          <p:cNvPr id="7" name="圖片 6">
            <a:extLst>
              <a:ext uri="{FF2B5EF4-FFF2-40B4-BE49-F238E27FC236}">
                <a16:creationId xmlns:a16="http://schemas.microsoft.com/office/drawing/2014/main" id="{A0C10138-9EF8-48B2-CDF2-AAC39130CBD7}"/>
              </a:ext>
            </a:extLst>
          </p:cNvPr>
          <p:cNvPicPr>
            <a:picLocks noChangeAspect="1"/>
          </p:cNvPicPr>
          <p:nvPr/>
        </p:nvPicPr>
        <p:blipFill>
          <a:blip r:embed="rId2"/>
          <a:stretch>
            <a:fillRect/>
          </a:stretch>
        </p:blipFill>
        <p:spPr>
          <a:xfrm>
            <a:off x="0" y="241300"/>
            <a:ext cx="10693400" cy="10452100"/>
          </a:xfrm>
          <a:prstGeom prst="rect">
            <a:avLst/>
          </a:prstGeom>
        </p:spPr>
      </p:pic>
      <p:sp>
        <p:nvSpPr>
          <p:cNvPr id="3" name="文字方塊 1">
            <a:extLst>
              <a:ext uri="{FF2B5EF4-FFF2-40B4-BE49-F238E27FC236}">
                <a16:creationId xmlns:a16="http://schemas.microsoft.com/office/drawing/2014/main" id="{263618FF-3B35-F807-9BD8-3AEEC34535F9}"/>
              </a:ext>
            </a:extLst>
          </p:cNvPr>
          <p:cNvSpPr txBox="1">
            <a:spLocks noChangeArrowheads="1"/>
          </p:cNvSpPr>
          <p:nvPr/>
        </p:nvSpPr>
        <p:spPr bwMode="auto">
          <a:xfrm flipV="1">
            <a:off x="774700" y="1765300"/>
            <a:ext cx="21336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
        <p:nvSpPr>
          <p:cNvPr id="4" name="文字方塊 1">
            <a:extLst>
              <a:ext uri="{FF2B5EF4-FFF2-40B4-BE49-F238E27FC236}">
                <a16:creationId xmlns:a16="http://schemas.microsoft.com/office/drawing/2014/main" id="{68919FD2-D6F1-9196-6CC6-163DA3CABC00}"/>
              </a:ext>
            </a:extLst>
          </p:cNvPr>
          <p:cNvSpPr txBox="1">
            <a:spLocks noChangeArrowheads="1"/>
          </p:cNvSpPr>
          <p:nvPr/>
        </p:nvSpPr>
        <p:spPr bwMode="auto">
          <a:xfrm>
            <a:off x="4432300" y="4229685"/>
            <a:ext cx="129540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點選允許</a:t>
            </a:r>
            <a:endParaRPr kumimoji="1" lang="zh-TW" altLang="zh-TW" sz="2000" dirty="0">
              <a:latin typeface="Arial" pitchFamily="34" charset="0"/>
              <a:ea typeface="新細明體" pitchFamily="18" charset="-120"/>
              <a:cs typeface="新細明體" pitchFamily="18" charset="-120"/>
            </a:endParaRPr>
          </a:p>
        </p:txBody>
      </p:sp>
      <p:cxnSp>
        <p:nvCxnSpPr>
          <p:cNvPr id="5" name="直線單箭頭接點 4">
            <a:extLst>
              <a:ext uri="{FF2B5EF4-FFF2-40B4-BE49-F238E27FC236}">
                <a16:creationId xmlns:a16="http://schemas.microsoft.com/office/drawing/2014/main" id="{E977B2D2-5FBE-CD5A-36D0-0D6B3AAEF7A5}"/>
              </a:ext>
            </a:extLst>
          </p:cNvPr>
          <p:cNvCxnSpPr>
            <a:cxnSpLocks/>
          </p:cNvCxnSpPr>
          <p:nvPr/>
        </p:nvCxnSpPr>
        <p:spPr>
          <a:xfrm flipH="1" flipV="1">
            <a:off x="2679700" y="2735618"/>
            <a:ext cx="2133600" cy="14478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42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0F677B6-4701-7E4D-ABFE-6B97DA495EFF}"/>
              </a:ext>
            </a:extLst>
          </p:cNvPr>
          <p:cNvPicPr>
            <a:picLocks noChangeAspect="1"/>
          </p:cNvPicPr>
          <p:nvPr/>
        </p:nvPicPr>
        <p:blipFill>
          <a:blip r:embed="rId2"/>
          <a:stretch>
            <a:fillRect/>
          </a:stretch>
        </p:blipFill>
        <p:spPr>
          <a:xfrm>
            <a:off x="0" y="317500"/>
            <a:ext cx="10693400" cy="9906000"/>
          </a:xfrm>
          <a:prstGeom prst="rect">
            <a:avLst/>
          </a:prstGeom>
        </p:spPr>
      </p:pic>
    </p:spTree>
    <p:extLst>
      <p:ext uri="{BB962C8B-B14F-4D97-AF65-F5344CB8AC3E}">
        <p14:creationId xmlns:p14="http://schemas.microsoft.com/office/powerpoint/2010/main" val="3864746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B67D90C-DDC3-7CEA-B9B4-AE5E7322EB13}"/>
              </a:ext>
            </a:extLst>
          </p:cNvPr>
          <p:cNvPicPr>
            <a:picLocks noChangeAspect="1"/>
          </p:cNvPicPr>
          <p:nvPr/>
        </p:nvPicPr>
        <p:blipFill>
          <a:blip r:embed="rId2"/>
          <a:stretch>
            <a:fillRect/>
          </a:stretch>
        </p:blipFill>
        <p:spPr>
          <a:xfrm>
            <a:off x="-18007" y="241300"/>
            <a:ext cx="10693400" cy="10058400"/>
          </a:xfrm>
          <a:prstGeom prst="rect">
            <a:avLst/>
          </a:prstGeom>
        </p:spPr>
      </p:pic>
    </p:spTree>
    <p:extLst>
      <p:ext uri="{BB962C8B-B14F-4D97-AF65-F5344CB8AC3E}">
        <p14:creationId xmlns:p14="http://schemas.microsoft.com/office/powerpoint/2010/main" val="4226310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9006AEB-D5B2-C1BC-21FF-AE4D39628348}"/>
              </a:ext>
            </a:extLst>
          </p:cNvPr>
          <p:cNvPicPr>
            <a:picLocks noChangeAspect="1"/>
          </p:cNvPicPr>
          <p:nvPr/>
        </p:nvPicPr>
        <p:blipFill>
          <a:blip r:embed="rId3"/>
          <a:srcRect l="2256" r="7244"/>
          <a:stretch/>
        </p:blipFill>
        <p:spPr>
          <a:xfrm>
            <a:off x="482600" y="546100"/>
            <a:ext cx="10210800" cy="7924800"/>
          </a:xfrm>
          <a:prstGeom prst="rect">
            <a:avLst/>
          </a:prstGeom>
        </p:spPr>
      </p:pic>
      <p:sp>
        <p:nvSpPr>
          <p:cNvPr id="3" name="文字方塊 1"/>
          <p:cNvSpPr txBox="1">
            <a:spLocks noChangeArrowheads="1"/>
          </p:cNvSpPr>
          <p:nvPr/>
        </p:nvSpPr>
        <p:spPr bwMode="auto">
          <a:xfrm>
            <a:off x="2527300" y="3517900"/>
            <a:ext cx="2286000" cy="457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668739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B688DDA-D35A-BEBE-8F63-CDDFDCEB854D}"/>
              </a:ext>
            </a:extLst>
          </p:cNvPr>
          <p:cNvPicPr>
            <a:picLocks noChangeAspect="1"/>
          </p:cNvPicPr>
          <p:nvPr/>
        </p:nvPicPr>
        <p:blipFill>
          <a:blip r:embed="rId3"/>
          <a:srcRect l="5819" r="6534"/>
          <a:stretch/>
        </p:blipFill>
        <p:spPr>
          <a:xfrm>
            <a:off x="27485" y="817728"/>
            <a:ext cx="10439400" cy="7620000"/>
          </a:xfrm>
          <a:prstGeom prst="rect">
            <a:avLst/>
          </a:prstGeom>
        </p:spPr>
      </p:pic>
      <p:sp>
        <p:nvSpPr>
          <p:cNvPr id="3" name="文字方塊 1"/>
          <p:cNvSpPr txBox="1">
            <a:spLocks noChangeArrowheads="1"/>
          </p:cNvSpPr>
          <p:nvPr/>
        </p:nvSpPr>
        <p:spPr bwMode="auto">
          <a:xfrm>
            <a:off x="6489700" y="2255672"/>
            <a:ext cx="2425128" cy="31516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endParaRPr kumimoji="1" lang="zh-TW" altLang="zh-TW" sz="1536">
              <a:latin typeface="Arial" pitchFamily="34" charset="0"/>
              <a:ea typeface="新細明體" pitchFamily="18" charset="-120"/>
              <a:cs typeface="新細明體" pitchFamily="18" charset="-120"/>
            </a:endParaRPr>
          </a:p>
        </p:txBody>
      </p:sp>
      <p:cxnSp>
        <p:nvCxnSpPr>
          <p:cNvPr id="6" name="直線單箭頭接點 7">
            <a:extLst>
              <a:ext uri="{FF2B5EF4-FFF2-40B4-BE49-F238E27FC236}">
                <a16:creationId xmlns:a16="http://schemas.microsoft.com/office/drawing/2014/main" id="{3C423730-9235-4003-4B82-ABDD6417A10D}"/>
              </a:ext>
            </a:extLst>
          </p:cNvPr>
          <p:cNvCxnSpPr>
            <a:cxnSpLocks/>
          </p:cNvCxnSpPr>
          <p:nvPr/>
        </p:nvCxnSpPr>
        <p:spPr>
          <a:xfrm flipV="1">
            <a:off x="3898900" y="2451100"/>
            <a:ext cx="2590800" cy="28956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1">
            <a:extLst>
              <a:ext uri="{FF2B5EF4-FFF2-40B4-BE49-F238E27FC236}">
                <a16:creationId xmlns:a16="http://schemas.microsoft.com/office/drawing/2014/main" id="{B5C97201-72AF-4C3E-58D6-E08F9412DD30}"/>
              </a:ext>
            </a:extLst>
          </p:cNvPr>
          <p:cNvSpPr txBox="1">
            <a:spLocks noChangeArrowheads="1"/>
          </p:cNvSpPr>
          <p:nvPr/>
        </p:nvSpPr>
        <p:spPr bwMode="auto">
          <a:xfrm>
            <a:off x="1765300" y="5346700"/>
            <a:ext cx="3734113"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空白表件</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未將學校資料料帶出</a:t>
            </a:r>
            <a:r>
              <a:rPr kumimoji="1" lang="en-US" altLang="zh-TW" sz="2000" b="1" dirty="0">
                <a:solidFill>
                  <a:srgbClr val="FF0000"/>
                </a:solidFill>
                <a:latin typeface="Calibri" pitchFamily="34" charset="0"/>
                <a:ea typeface="標楷體" pitchFamily="65" charset="-120"/>
                <a:cs typeface="新細明體" pitchFamily="18" charset="-120"/>
              </a:rPr>
              <a:t>)</a:t>
            </a:r>
            <a:endParaRPr kumimoji="1" lang="zh-TW" altLang="zh-TW" sz="2000" dirty="0">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73309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6C564-629E-69DD-98F1-ED5F32ECC563}"/>
            </a:ext>
          </a:extLst>
        </p:cNvPr>
        <p:cNvGrpSpPr/>
        <p:nvPr/>
      </p:nvGrpSpPr>
      <p:grpSpPr>
        <a:xfrm>
          <a:off x="0" y="0"/>
          <a:ext cx="0" cy="0"/>
          <a:chOff x="0" y="0"/>
          <a:chExt cx="0" cy="0"/>
        </a:xfrm>
      </p:grpSpPr>
      <p:sp>
        <p:nvSpPr>
          <p:cNvPr id="185" name="CustomShape 1">
            <a:extLst>
              <a:ext uri="{FF2B5EF4-FFF2-40B4-BE49-F238E27FC236}">
                <a16:creationId xmlns:a16="http://schemas.microsoft.com/office/drawing/2014/main" id="{CE9F7332-BC83-EE30-0D36-8E25FF697E88}"/>
              </a:ext>
            </a:extLst>
          </p:cNvPr>
          <p:cNvSpPr/>
          <p:nvPr/>
        </p:nvSpPr>
        <p:spPr>
          <a:xfrm>
            <a:off x="273557" y="847241"/>
            <a:ext cx="10229034" cy="5523145"/>
          </a:xfrm>
          <a:prstGeom prst="rect">
            <a:avLst/>
          </a:prstGeom>
          <a:noFill/>
          <a:ln>
            <a:noFill/>
          </a:ln>
        </p:spPr>
        <p:style>
          <a:lnRef idx="0">
            <a:scrgbClr r="0" g="0" b="0"/>
          </a:lnRef>
          <a:fillRef idx="0">
            <a:scrgbClr r="0" g="0" b="0"/>
          </a:fillRef>
          <a:effectRef idx="0">
            <a:scrgbClr r="0" g="0" b="0"/>
          </a:effectRef>
          <a:fontRef idx="minor"/>
        </p:style>
        <p:txBody>
          <a:bodyPr wrap="square" lIns="105250" tIns="52625" rIns="105250" bIns="52625">
            <a:spAutoFit/>
          </a:bodyPr>
          <a:lstStyle/>
          <a:p>
            <a:pPr>
              <a:defRPr/>
            </a:pPr>
            <a:endPar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endParaRPr>
          </a:p>
          <a:p>
            <a:pPr>
              <a:defRPr/>
            </a:pPr>
            <a:r>
              <a:rPr lang="en-US" altLang="zh-TW" sz="3200" b="1" spc="-1" dirty="0">
                <a:solidFill>
                  <a:srgbClr val="000000"/>
                </a:solidFill>
                <a:latin typeface="微軟正黑體"/>
                <a:ea typeface="微軟正黑體"/>
              </a:rPr>
              <a:t>14.</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 </a:t>
            </a:r>
            <a:r>
              <a:rPr kumimoji="0" lang="en-US" altLang="zh-TW" sz="3200" b="1" i="0" u="none" strike="noStrike" kern="1200" cap="none" spc="-1" normalizeH="0" baseline="0" noProof="0" dirty="0" err="1">
                <a:ln>
                  <a:noFill/>
                </a:ln>
                <a:solidFill>
                  <a:srgbClr val="000000"/>
                </a:solidFill>
                <a:effectLst/>
                <a:uLnTx/>
                <a:uFillTx/>
                <a:latin typeface="微軟正黑體"/>
                <a:ea typeface="微軟正黑體"/>
                <a:cs typeface="+mn-cs"/>
              </a:rPr>
              <a:t>表3.2支援單位聯絡清冊</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中</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聯絡人</a:t>
            </a:r>
            <a:r>
              <a:rPr kumimoji="0" lang="zh-TW" altLang="en-US"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及</a:t>
            </a:r>
            <a:r>
              <a:rPr kumimoji="0" lang="zh-TW" altLang="zh-TW" sz="3200" b="1" i="0" u="none" strike="noStrike" kern="1200" cap="none" spc="0" normalizeH="0" baseline="0" noProof="0" dirty="0">
                <a:ln>
                  <a:noFill/>
                </a:ln>
                <a:solidFill>
                  <a:srgbClr val="FF00FF"/>
                </a:solidFill>
                <a:effectLst/>
                <a:uLnTx/>
                <a:uFillTx/>
                <a:latin typeface="Calibri"/>
                <a:ea typeface="新細明體" panose="02020500000000000000" pitchFamily="18" charset="-120"/>
                <a:cs typeface="+mn-cs"/>
              </a:rPr>
              <a:t>連絡電話</a:t>
            </a:r>
            <a:r>
              <a:rPr kumimoji="0" lang="zh-TW" altLang="en-US"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出現部分</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未填寫</a:t>
            </a:r>
            <a:r>
              <a:rPr kumimoji="0" lang="en-US" altLang="zh-TW" sz="3200" b="1"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200" b="1" i="0" u="none" strike="noStrike" kern="1200" cap="none" spc="-1" normalizeH="0" baseline="0" noProof="0" dirty="0">
                <a:ln>
                  <a:noFill/>
                </a:ln>
                <a:solidFill>
                  <a:srgbClr val="000000"/>
                </a:solidFill>
                <a:effectLst/>
                <a:uLnTx/>
                <a:uFillTx/>
                <a:latin typeface="微軟正黑體"/>
                <a:ea typeface="微軟正黑體"/>
                <a:cs typeface="+mn-cs"/>
              </a:rPr>
              <a:t>倘若表中有</a:t>
            </a:r>
            <a:r>
              <a:rPr kumimoji="0" lang="zh-TW" altLang="zh-TW" sz="3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多餘空白欄位請刪除</a:t>
            </a:r>
            <a:r>
              <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rPr>
              <a:t>。</a:t>
            </a:r>
          </a:p>
          <a:p>
            <a:pPr>
              <a:defRPr/>
            </a:pPr>
            <a:endPar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endParaRPr>
          </a:p>
          <a:p>
            <a:pPr>
              <a:defRPr/>
            </a:pPr>
            <a:endParaRPr lang="en-US" altLang="zh-TW" sz="3200" b="1" spc="-1" dirty="0">
              <a:solidFill>
                <a:srgbClr val="000000"/>
              </a:solidFill>
              <a:latin typeface="微軟正黑體"/>
              <a:ea typeface="微軟正黑體"/>
            </a:endParaRPr>
          </a:p>
          <a:p>
            <a:pPr>
              <a:defRPr/>
            </a:pPr>
            <a:r>
              <a:rPr lang="en-US" altLang="zh-TW" sz="3200" b="1" spc="-1" dirty="0">
                <a:solidFill>
                  <a:srgbClr val="000000"/>
                </a:solidFill>
                <a:latin typeface="微軟正黑體"/>
                <a:ea typeface="微軟正黑體"/>
              </a:rPr>
              <a:t>15.</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表</a:t>
            </a:r>
            <a:r>
              <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rPr>
              <a:t>4.2</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災害通報重點紀錄</a:t>
            </a:r>
            <a:r>
              <a:rPr lang="zh-TW" altLang="en-US" sz="3200" b="1" dirty="0">
                <a:solidFill>
                  <a:srgbClr val="FF00FF"/>
                </a:solidFill>
                <a:effectLst/>
                <a:latin typeface="SimSun" panose="02010600030101010101" pitchFamily="2" charset="-122"/>
                <a:ea typeface="新細明體" panose="02020500000000000000" pitchFamily="18" charset="-120"/>
                <a:cs typeface="Times New Roman" panose="02020603050405020304" pitchFamily="18" charset="0"/>
              </a:rPr>
              <a:t>未</a:t>
            </a:r>
            <a:r>
              <a:rPr lang="zh-TW" altLang="zh-TW" sz="3200" b="1" dirty="0">
                <a:solidFill>
                  <a:srgbClr val="FF00FF"/>
                </a:solidFill>
                <a:effectLst/>
                <a:latin typeface="SimSun" panose="02010600030101010101" pitchFamily="2" charset="-122"/>
                <a:ea typeface="新細明體" panose="02020500000000000000" pitchFamily="18" charset="-120"/>
                <a:cs typeface="Times New Roman" panose="02020603050405020304" pitchFamily="18" charset="0"/>
              </a:rPr>
              <a:t>與</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表</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2.6</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近</a:t>
            </a:r>
            <a:r>
              <a:rPr lang="en-US" altLang="zh-TW" sz="3200" b="1" dirty="0">
                <a:effectLst/>
                <a:latin typeface="Calibri" panose="020F0502020204030204" pitchFamily="34" charset="0"/>
                <a:ea typeface="新細明體" panose="02020500000000000000" pitchFamily="18" charset="-120"/>
                <a:cs typeface="Times New Roman" panose="02020603050405020304" pitchFamily="18" charset="0"/>
              </a:rPr>
              <a:t>5</a:t>
            </a:r>
            <a:r>
              <a:rPr lang="zh-TW" altLang="zh-TW" sz="3200" b="1" dirty="0">
                <a:effectLst/>
                <a:latin typeface="Calibri" panose="020F0502020204030204" pitchFamily="34" charset="0"/>
                <a:ea typeface="新細明體" panose="02020500000000000000" pitchFamily="18" charset="-120"/>
                <a:cs typeface="Times New Roman" panose="02020603050405020304" pitchFamily="18" charset="0"/>
              </a:rPr>
              <a:t>年校園災害事件紀錄表</a:t>
            </a:r>
            <a:r>
              <a:rPr lang="zh-TW" altLang="zh-TW" sz="3200" b="1" dirty="0">
                <a:solidFill>
                  <a:srgbClr val="FF00FF"/>
                </a:solidFill>
                <a:effectLst/>
                <a:latin typeface="Calibri" panose="020F0502020204030204" pitchFamily="34" charset="0"/>
                <a:ea typeface="新細明體" panose="02020500000000000000" pitchFamily="18" charset="-120"/>
                <a:cs typeface="Times New Roman" panose="02020603050405020304" pitchFamily="18" charset="0"/>
              </a:rPr>
              <a:t>一致</a:t>
            </a:r>
            <a:r>
              <a:rPr lang="zh-TW" altLang="zh-TW" sz="3200" b="1" dirty="0">
                <a:effectLst/>
                <a:ea typeface="新細明體" panose="02020500000000000000" pitchFamily="18" charset="-120"/>
                <a:cs typeface="Times New Roman" panose="02020603050405020304" pitchFamily="18" charset="0"/>
              </a:rPr>
              <a:t>，須</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將近幾年</a:t>
            </a:r>
            <a:r>
              <a:rPr lang="zh-TW" altLang="zh-TW" sz="3200" b="1"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校安通報系統內</a:t>
            </a:r>
            <a:r>
              <a:rPr lang="zh-TW" altLang="zh-TW" sz="3200" b="1" dirty="0">
                <a:effectLst/>
                <a:latin typeface="SimSun" panose="02010600030101010101" pitchFamily="2" charset="-122"/>
                <a:ea typeface="新細明體" panose="02020500000000000000" pitchFamily="18" charset="-120"/>
                <a:cs typeface="Times New Roman" panose="02020603050405020304" pitchFamily="18" charset="0"/>
              </a:rPr>
              <a:t>所有的天然災害事件通報依序填寫。</a:t>
            </a:r>
            <a:endParaRPr lang="en-US" altLang="zh-TW" sz="3200" b="1" dirty="0">
              <a:effectLst/>
              <a:latin typeface="SimSun" panose="02010600030101010101" pitchFamily="2" charset="-122"/>
              <a:ea typeface="新細明體" panose="02020500000000000000" pitchFamily="18" charset="-120"/>
              <a:cs typeface="Times New Roman" panose="02020603050405020304" pitchFamily="18" charset="0"/>
            </a:endParaRPr>
          </a:p>
          <a:p>
            <a:pPr>
              <a:defRPr/>
            </a:pPr>
            <a:endParaRPr lang="en-US" altLang="zh-TW" sz="3200" b="1" spc="-1" dirty="0">
              <a:solidFill>
                <a:srgbClr val="000000"/>
              </a:solidFill>
              <a:latin typeface="微軟正黑體"/>
              <a:ea typeface="微軟正黑體"/>
            </a:endParaRPr>
          </a:p>
          <a:p>
            <a:pPr>
              <a:defRPr/>
            </a:pPr>
            <a:r>
              <a:rPr lang="en-US" altLang="zh-TW" sz="3200" b="1" spc="-1" dirty="0">
                <a:solidFill>
                  <a:srgbClr val="000000"/>
                </a:solidFill>
                <a:latin typeface="微軟正黑體"/>
                <a:ea typeface="微軟正黑體"/>
              </a:rPr>
              <a:t>16</a:t>
            </a:r>
            <a:r>
              <a:rPr kumimoji="0" lang="en-US" sz="3200" b="1" i="0" u="none" strike="noStrike" kern="1200" cap="none" spc="-1" normalizeH="0" baseline="0" noProof="0" dirty="0">
                <a:ln>
                  <a:noFill/>
                </a:ln>
                <a:solidFill>
                  <a:srgbClr val="000000"/>
                </a:solidFill>
                <a:effectLst/>
                <a:uLnTx/>
                <a:uFillTx/>
                <a:latin typeface="微軟正黑體"/>
                <a:ea typeface="微軟正黑體"/>
                <a:cs typeface="+mn-cs"/>
              </a:rPr>
              <a:t>.</a:t>
            </a:r>
            <a:r>
              <a:rPr lang="zh-TW" altLang="zh-TW" sz="3200" b="1" kern="100"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缺少</a:t>
            </a:r>
            <a:r>
              <a:rPr lang="zh-TW" altLang="zh-TW" sz="3200" b="1" kern="100" dirty="0">
                <a:effectLst/>
                <a:latin typeface="SimSun" panose="02010600030101010101" pitchFamily="2" charset="-122"/>
                <a:ea typeface="新細明體" panose="02020500000000000000" pitchFamily="18" charset="-120"/>
                <a:cs typeface="Times New Roman" panose="02020603050405020304" pitchFamily="18" charset="0"/>
              </a:rPr>
              <a:t>修正後防救計畫</a:t>
            </a:r>
            <a:r>
              <a:rPr lang="zh-TW" altLang="zh-TW" sz="3200" b="1" kern="100" dirty="0">
                <a:solidFill>
                  <a:srgbClr val="FF0000"/>
                </a:solidFill>
                <a:effectLst/>
                <a:latin typeface="SimSun" panose="02010600030101010101" pitchFamily="2" charset="-122"/>
                <a:ea typeface="新細明體" panose="02020500000000000000" pitchFamily="18" charset="-120"/>
                <a:cs typeface="Times New Roman" panose="02020603050405020304" pitchFamily="18" charset="0"/>
              </a:rPr>
              <a:t>公告於學校網頁佐證資料</a:t>
            </a:r>
            <a:r>
              <a:rPr lang="zh-TW" altLang="zh-TW" sz="3200" b="1" kern="100" dirty="0">
                <a:effectLst/>
                <a:latin typeface="Calibri" panose="020F0502020204030204" pitchFamily="34" charset="0"/>
                <a:ea typeface="新細明體" panose="02020500000000000000" pitchFamily="18"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200" b="1" i="0" u="none" strike="noStrike" kern="1200" cap="none" spc="-1" normalizeH="0" baseline="0" noProof="0" dirty="0">
              <a:ln>
                <a:noFill/>
              </a:ln>
              <a:solidFill>
                <a:srgbClr val="000000"/>
              </a:solidFill>
              <a:effectLst/>
              <a:uLnTx/>
              <a:uFillTx/>
              <a:latin typeface="Calibri"/>
              <a:ea typeface="微軟正黑體"/>
              <a:cs typeface="+mn-cs"/>
            </a:endParaRPr>
          </a:p>
        </p:txBody>
      </p:sp>
      <p:sp>
        <p:nvSpPr>
          <p:cNvPr id="186" name="CustomShape 2">
            <a:extLst>
              <a:ext uri="{FF2B5EF4-FFF2-40B4-BE49-F238E27FC236}">
                <a16:creationId xmlns:a16="http://schemas.microsoft.com/office/drawing/2014/main" id="{61798C4D-AFE5-6BF2-A6FF-169852E30CA3}"/>
              </a:ext>
            </a:extLst>
          </p:cNvPr>
          <p:cNvSpPr/>
          <p:nvPr/>
        </p:nvSpPr>
        <p:spPr>
          <a:xfrm>
            <a:off x="273557" y="165100"/>
            <a:ext cx="5395256"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876936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72496-E4A8-4B3B-1C75-2698BBCBB050}"/>
            </a:ext>
          </a:extLst>
        </p:cNvPr>
        <p:cNvGrpSpPr/>
        <p:nvPr/>
      </p:nvGrpSpPr>
      <p:grpSpPr>
        <a:xfrm>
          <a:off x="0" y="0"/>
          <a:ext cx="0" cy="0"/>
          <a:chOff x="0" y="0"/>
          <a:chExt cx="0" cy="0"/>
        </a:xfrm>
      </p:grpSpPr>
      <p:pic>
        <p:nvPicPr>
          <p:cNvPr id="10" name="圖片 9">
            <a:extLst>
              <a:ext uri="{FF2B5EF4-FFF2-40B4-BE49-F238E27FC236}">
                <a16:creationId xmlns:a16="http://schemas.microsoft.com/office/drawing/2014/main" id="{F8BD6B55-9371-93EA-2D0D-9D4BCC850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a:extLst>
              <a:ext uri="{FF2B5EF4-FFF2-40B4-BE49-F238E27FC236}">
                <a16:creationId xmlns:a16="http://schemas.microsoft.com/office/drawing/2014/main" id="{F9E787FE-CD32-5E1E-E3F6-25BDAE82D855}"/>
              </a:ext>
            </a:extLst>
          </p:cNvPr>
          <p:cNvSpPr txBox="1">
            <a:spLocks noChangeArrowheads="1"/>
          </p:cNvSpPr>
          <p:nvPr/>
        </p:nvSpPr>
        <p:spPr bwMode="auto">
          <a:xfrm>
            <a:off x="2928743" y="4103491"/>
            <a:ext cx="1821057" cy="61286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4" name="直線單箭頭接點 7">
            <a:extLst>
              <a:ext uri="{FF2B5EF4-FFF2-40B4-BE49-F238E27FC236}">
                <a16:creationId xmlns:a16="http://schemas.microsoft.com/office/drawing/2014/main" id="{9EEAEE30-934C-C846-2B97-5D216156DA7C}"/>
              </a:ext>
            </a:extLst>
          </p:cNvPr>
          <p:cNvCxnSpPr/>
          <p:nvPr/>
        </p:nvCxnSpPr>
        <p:spPr>
          <a:xfrm>
            <a:off x="3365500" y="3378885"/>
            <a:ext cx="541975" cy="72460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a:extLst>
              <a:ext uri="{FF2B5EF4-FFF2-40B4-BE49-F238E27FC236}">
                <a16:creationId xmlns:a16="http://schemas.microsoft.com/office/drawing/2014/main" id="{0B99489D-C6E5-0B80-1119-B6DA1372F404}"/>
              </a:ext>
            </a:extLst>
          </p:cNvPr>
          <p:cNvSpPr txBox="1">
            <a:spLocks noChangeArrowheads="1"/>
          </p:cNvSpPr>
          <p:nvPr/>
        </p:nvSpPr>
        <p:spPr bwMode="auto">
          <a:xfrm>
            <a:off x="1848930" y="2992292"/>
            <a:ext cx="2286625"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印製份數需吻合</a:t>
            </a:r>
            <a:endParaRPr kumimoji="1" lang="zh-TW" altLang="zh-TW" sz="2000" dirty="0">
              <a:latin typeface="Arial" pitchFamily="34" charset="0"/>
              <a:ea typeface="新細明體" pitchFamily="18" charset="-120"/>
              <a:cs typeface="新細明體" pitchFamily="18" charset="-120"/>
            </a:endParaRPr>
          </a:p>
        </p:txBody>
      </p:sp>
      <p:sp>
        <p:nvSpPr>
          <p:cNvPr id="6" name="文字方塊 1">
            <a:extLst>
              <a:ext uri="{FF2B5EF4-FFF2-40B4-BE49-F238E27FC236}">
                <a16:creationId xmlns:a16="http://schemas.microsoft.com/office/drawing/2014/main" id="{E62852D5-1A3F-F90E-6E80-AFDC53BD1C38}"/>
              </a:ext>
            </a:extLst>
          </p:cNvPr>
          <p:cNvSpPr txBox="1">
            <a:spLocks noChangeArrowheads="1"/>
          </p:cNvSpPr>
          <p:nvPr/>
        </p:nvSpPr>
        <p:spPr bwMode="auto">
          <a:xfrm>
            <a:off x="3517900" y="8219666"/>
            <a:ext cx="3886200" cy="55603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7" name="直線單箭頭接點 7">
            <a:extLst>
              <a:ext uri="{FF2B5EF4-FFF2-40B4-BE49-F238E27FC236}">
                <a16:creationId xmlns:a16="http://schemas.microsoft.com/office/drawing/2014/main" id="{DF56F603-7C79-529E-461D-845CBE4640E4}"/>
              </a:ext>
            </a:extLst>
          </p:cNvPr>
          <p:cNvCxnSpPr/>
          <p:nvPr/>
        </p:nvCxnSpPr>
        <p:spPr>
          <a:xfrm flipH="1">
            <a:off x="5102672" y="8826500"/>
            <a:ext cx="488055" cy="88299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a:extLst>
              <a:ext uri="{FF2B5EF4-FFF2-40B4-BE49-F238E27FC236}">
                <a16:creationId xmlns:a16="http://schemas.microsoft.com/office/drawing/2014/main" id="{92C15016-2A1E-6377-5255-DA7A2AB248C7}"/>
              </a:ext>
            </a:extLst>
          </p:cNvPr>
          <p:cNvSpPr txBox="1">
            <a:spLocks noChangeArrowheads="1"/>
          </p:cNvSpPr>
          <p:nvPr/>
        </p:nvSpPr>
        <p:spPr bwMode="auto">
          <a:xfrm>
            <a:off x="3267119" y="9747590"/>
            <a:ext cx="3951370"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封面日期為最後定稿日期</a:t>
            </a:r>
            <a:endParaRPr kumimoji="1" lang="zh-TW" altLang="zh-TW" sz="2000" dirty="0">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4190609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30F32B8-8740-F0FE-5CE2-8D47D06756E7}"/>
              </a:ext>
            </a:extLst>
          </p:cNvPr>
          <p:cNvPicPr>
            <a:picLocks noChangeAspect="1"/>
          </p:cNvPicPr>
          <p:nvPr/>
        </p:nvPicPr>
        <p:blipFill>
          <a:blip r:embed="rId2">
            <a:extLst>
              <a:ext uri="{28A0092B-C50C-407E-A947-70E740481C1C}">
                <a14:useLocalDpi xmlns:a14="http://schemas.microsoft.com/office/drawing/2010/main" val="0"/>
              </a:ext>
            </a:extLst>
          </a:blip>
          <a:srcRect l="10699" t="11120" r="11706" b="15148"/>
          <a:stretch/>
        </p:blipFill>
        <p:spPr>
          <a:xfrm>
            <a:off x="1612899" y="0"/>
            <a:ext cx="7467601" cy="10381530"/>
          </a:xfrm>
          <a:prstGeom prst="rect">
            <a:avLst/>
          </a:prstGeom>
        </p:spPr>
      </p:pic>
      <p:sp>
        <p:nvSpPr>
          <p:cNvPr id="3" name="文字方塊 1"/>
          <p:cNvSpPr txBox="1">
            <a:spLocks noChangeArrowheads="1"/>
          </p:cNvSpPr>
          <p:nvPr/>
        </p:nvSpPr>
        <p:spPr bwMode="auto">
          <a:xfrm>
            <a:off x="5332103" y="8380902"/>
            <a:ext cx="2757796" cy="55603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4" name="直線單箭頭接點 7"/>
          <p:cNvCxnSpPr>
            <a:cxnSpLocks/>
          </p:cNvCxnSpPr>
          <p:nvPr/>
        </p:nvCxnSpPr>
        <p:spPr>
          <a:xfrm flipH="1">
            <a:off x="7327900" y="5970761"/>
            <a:ext cx="1073087" cy="240236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5613399" y="5264181"/>
            <a:ext cx="4952999" cy="694369"/>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 防災工作會報宣導日期須在校長簽核之後</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最快是當天</a:t>
            </a:r>
            <a:r>
              <a:rPr kumimoji="1" lang="en-US" altLang="zh-TW" sz="2000" b="1" dirty="0">
                <a:solidFill>
                  <a:srgbClr val="FF0000"/>
                </a:solidFill>
                <a:latin typeface="Calibri" pitchFamily="34" charset="0"/>
                <a:ea typeface="標楷體" pitchFamily="65" charset="-120"/>
                <a:cs typeface="新細明體" pitchFamily="18" charset="-120"/>
              </a:rPr>
              <a:t>)</a:t>
            </a:r>
            <a:endParaRPr kumimoji="1" lang="zh-TW" altLang="zh-TW" sz="2000" dirty="0">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2093254" y="8430517"/>
            <a:ext cx="3238849" cy="514191"/>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8" name="直線單箭頭接點 7"/>
          <p:cNvCxnSpPr>
            <a:cxnSpLocks/>
          </p:cNvCxnSpPr>
          <p:nvPr/>
        </p:nvCxnSpPr>
        <p:spPr>
          <a:xfrm flipH="1">
            <a:off x="2451100" y="8944708"/>
            <a:ext cx="838200" cy="105022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p:cNvSpPr txBox="1">
            <a:spLocks noChangeArrowheads="1"/>
          </p:cNvSpPr>
          <p:nvPr/>
        </p:nvSpPr>
        <p:spPr bwMode="auto">
          <a:xfrm>
            <a:off x="241300" y="9994937"/>
            <a:ext cx="4173312"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需重新核章並填寫</a:t>
            </a:r>
            <a:r>
              <a:rPr kumimoji="1" lang="en-US" altLang="zh-TW" sz="2000" b="1" dirty="0">
                <a:solidFill>
                  <a:srgbClr val="FF0000"/>
                </a:solidFill>
                <a:latin typeface="Calibri" pitchFamily="34" charset="0"/>
                <a:ea typeface="標楷體" pitchFamily="65" charset="-120"/>
                <a:cs typeface="新細明體" pitchFamily="18" charset="-120"/>
              </a:rPr>
              <a:t>114</a:t>
            </a:r>
            <a:r>
              <a:rPr kumimoji="1" lang="zh-TW" altLang="en-US" sz="2000" b="1" dirty="0">
                <a:solidFill>
                  <a:srgbClr val="FF0000"/>
                </a:solidFill>
                <a:latin typeface="Calibri" pitchFamily="34" charset="0"/>
                <a:ea typeface="標楷體" pitchFamily="65" charset="-120"/>
                <a:cs typeface="新細明體" pitchFamily="18" charset="-120"/>
              </a:rPr>
              <a:t>年度編修日期</a:t>
            </a:r>
            <a:endParaRPr kumimoji="1" lang="zh-TW" altLang="zh-TW" sz="2000" dirty="0">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3372888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16E87C7-1903-FE4B-1B11-00B3BE6A1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334408" y="5387381"/>
            <a:ext cx="4048718" cy="35043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4" name="直線單箭頭接點 7"/>
          <p:cNvCxnSpPr/>
          <p:nvPr/>
        </p:nvCxnSpPr>
        <p:spPr>
          <a:xfrm flipH="1">
            <a:off x="542133" y="5717730"/>
            <a:ext cx="1792274" cy="172148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6426014" y="3372210"/>
            <a:ext cx="2693881"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需編修資料章節</a:t>
            </a:r>
            <a:endParaRPr kumimoji="1" lang="zh-TW" altLang="zh-TW" sz="2000" dirty="0">
              <a:latin typeface="Arial" pitchFamily="34" charset="0"/>
              <a:ea typeface="新細明體" pitchFamily="18" charset="-120"/>
              <a:cs typeface="新細明體" pitchFamily="18" charset="-120"/>
            </a:endParaRPr>
          </a:p>
        </p:txBody>
      </p:sp>
      <p:sp>
        <p:nvSpPr>
          <p:cNvPr id="6" name="文字方塊 1"/>
          <p:cNvSpPr txBox="1">
            <a:spLocks noChangeArrowheads="1"/>
          </p:cNvSpPr>
          <p:nvPr/>
        </p:nvSpPr>
        <p:spPr bwMode="auto">
          <a:xfrm>
            <a:off x="2357886" y="3732470"/>
            <a:ext cx="2434823" cy="69983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2367066" y="3111630"/>
            <a:ext cx="2031477" cy="32579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sp>
        <p:nvSpPr>
          <p:cNvPr id="8" name="文字方塊 1"/>
          <p:cNvSpPr txBox="1">
            <a:spLocks noChangeArrowheads="1"/>
          </p:cNvSpPr>
          <p:nvPr/>
        </p:nvSpPr>
        <p:spPr bwMode="auto">
          <a:xfrm>
            <a:off x="2405166" y="5867400"/>
            <a:ext cx="3732477" cy="48672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9" name="直線單箭頭接點 7"/>
          <p:cNvCxnSpPr/>
          <p:nvPr/>
        </p:nvCxnSpPr>
        <p:spPr>
          <a:xfrm flipH="1">
            <a:off x="4848318" y="3642025"/>
            <a:ext cx="1534808" cy="48547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7"/>
          <p:cNvCxnSpPr/>
          <p:nvPr/>
        </p:nvCxnSpPr>
        <p:spPr>
          <a:xfrm flipH="1" flipV="1">
            <a:off x="4389887" y="3306539"/>
            <a:ext cx="2027471" cy="13807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單箭頭接點 7"/>
          <p:cNvCxnSpPr/>
          <p:nvPr/>
        </p:nvCxnSpPr>
        <p:spPr>
          <a:xfrm flipH="1">
            <a:off x="6137644" y="3797730"/>
            <a:ext cx="2535190" cy="238301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5" name="文字方塊 1"/>
          <p:cNvSpPr txBox="1">
            <a:spLocks noChangeArrowheads="1"/>
          </p:cNvSpPr>
          <p:nvPr/>
        </p:nvSpPr>
        <p:spPr bwMode="auto">
          <a:xfrm>
            <a:off x="0" y="7439214"/>
            <a:ext cx="2693881" cy="1002146"/>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en-US" altLang="zh-TW" sz="2000" b="1" dirty="0">
                <a:solidFill>
                  <a:srgbClr val="FF0000"/>
                </a:solidFill>
                <a:latin typeface="Calibri" pitchFamily="34" charset="0"/>
                <a:ea typeface="標楷體" pitchFamily="65" charset="-120"/>
                <a:cs typeface="新細明體" pitchFamily="18" charset="-120"/>
              </a:rPr>
              <a:t>1991</a:t>
            </a:r>
            <a:r>
              <a:rPr kumimoji="1" lang="zh-TW" altLang="en-US" sz="2000" b="1" dirty="0">
                <a:solidFill>
                  <a:srgbClr val="FF0000"/>
                </a:solidFill>
                <a:latin typeface="Calibri" pitchFamily="34" charset="0"/>
                <a:ea typeface="標楷體" pitchFamily="65" charset="-120"/>
                <a:cs typeface="新細明體" pitchFamily="18" charset="-120"/>
              </a:rPr>
              <a:t>報平安留言平台已刪除改為災時約定通訊方式</a:t>
            </a:r>
            <a:endParaRPr kumimoji="1" lang="zh-TW" altLang="zh-TW" sz="2000" dirty="0">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784261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A386CF46-16B5-C371-6717-3E8F616E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341357" y="4660900"/>
            <a:ext cx="4300743" cy="337326"/>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r>
              <a:rPr kumimoji="1" lang="zh-TW" altLang="en-US" sz="2000" dirty="0">
                <a:latin typeface="標楷體" panose="03000509000000000000" pitchFamily="65" charset="-120"/>
                <a:ea typeface="標楷體" panose="03000509000000000000" pitchFamily="65" charset="-120"/>
                <a:cs typeface="新細明體" pitchFamily="18" charset="-120"/>
              </a:rPr>
              <a:t>上方原本的圖</a:t>
            </a:r>
            <a:r>
              <a:rPr kumimoji="1" lang="en-US" altLang="zh-TW" sz="2000" dirty="0">
                <a:latin typeface="標楷體" panose="03000509000000000000" pitchFamily="65" charset="-120"/>
                <a:ea typeface="標楷體" panose="03000509000000000000" pitchFamily="65" charset="-120"/>
                <a:cs typeface="新細明體" pitchFamily="18" charset="-120"/>
              </a:rPr>
              <a:t>3.4</a:t>
            </a:r>
            <a:r>
              <a:rPr kumimoji="1" lang="zh-TW" altLang="en-US" sz="2000" dirty="0">
                <a:latin typeface="標楷體" panose="03000509000000000000" pitchFamily="65" charset="-120"/>
                <a:ea typeface="標楷體" panose="03000509000000000000" pitchFamily="65" charset="-120"/>
                <a:cs typeface="新細明體" pitchFamily="18" charset="-120"/>
              </a:rPr>
              <a:t>  </a:t>
            </a:r>
            <a:r>
              <a:rPr kumimoji="1" lang="en-US" altLang="zh-TW" sz="2000" dirty="0">
                <a:latin typeface="標楷體" panose="03000509000000000000" pitchFamily="65" charset="-120"/>
                <a:ea typeface="標楷體" panose="03000509000000000000" pitchFamily="65" charset="-120"/>
                <a:cs typeface="新細明體" pitchFamily="18" charset="-120"/>
              </a:rPr>
              <a:t>1991</a:t>
            </a:r>
            <a:r>
              <a:rPr kumimoji="1" lang="zh-TW" altLang="en-US" sz="2000" dirty="0">
                <a:latin typeface="標楷體" panose="03000509000000000000" pitchFamily="65" charset="-120"/>
                <a:ea typeface="標楷體" panose="03000509000000000000" pitchFamily="65" charset="-120"/>
                <a:cs typeface="新細明體" pitchFamily="18" charset="-120"/>
              </a:rPr>
              <a:t>報平安平臺</a:t>
            </a:r>
            <a:endParaRPr kumimoji="1" lang="zh-TW" altLang="zh-TW" sz="2000" dirty="0">
              <a:latin typeface="標楷體" panose="03000509000000000000" pitchFamily="65" charset="-120"/>
              <a:ea typeface="標楷體" panose="03000509000000000000" pitchFamily="65" charset="-120"/>
              <a:cs typeface="新細明體" pitchFamily="18" charset="-120"/>
            </a:endParaRPr>
          </a:p>
        </p:txBody>
      </p:sp>
      <p:cxnSp>
        <p:nvCxnSpPr>
          <p:cNvPr id="4" name="直線單箭頭接點 7"/>
          <p:cNvCxnSpPr/>
          <p:nvPr/>
        </p:nvCxnSpPr>
        <p:spPr>
          <a:xfrm flipH="1">
            <a:off x="549082" y="4991249"/>
            <a:ext cx="1792274" cy="172148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6949" y="6712733"/>
            <a:ext cx="4196751"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  圖</a:t>
            </a:r>
            <a:r>
              <a:rPr kumimoji="1" lang="en-US" altLang="zh-TW" sz="2000" b="1" dirty="0">
                <a:solidFill>
                  <a:srgbClr val="FF0000"/>
                </a:solidFill>
                <a:latin typeface="Calibri" pitchFamily="34" charset="0"/>
                <a:ea typeface="標楷體" pitchFamily="65" charset="-120"/>
                <a:cs typeface="新細明體" pitchFamily="18" charset="-120"/>
              </a:rPr>
              <a:t>3.4   1991</a:t>
            </a:r>
            <a:r>
              <a:rPr kumimoji="1" lang="zh-TW" altLang="en-US" sz="2000" b="1" dirty="0">
                <a:solidFill>
                  <a:srgbClr val="FF0000"/>
                </a:solidFill>
                <a:latin typeface="Calibri" pitchFamily="34" charset="0"/>
                <a:ea typeface="標楷體" pitchFamily="65" charset="-120"/>
                <a:cs typeface="新細明體" pitchFamily="18" charset="-120"/>
              </a:rPr>
              <a:t>報平安留言平臺已刪除</a:t>
            </a:r>
            <a:endParaRPr kumimoji="1" lang="zh-TW" altLang="zh-TW" sz="2000" dirty="0">
              <a:latin typeface="Arial" pitchFamily="34" charset="0"/>
              <a:ea typeface="新細明體" pitchFamily="18" charset="-120"/>
              <a:cs typeface="新細明體" pitchFamily="18" charset="-120"/>
            </a:endParaRPr>
          </a:p>
        </p:txBody>
      </p:sp>
      <p:sp>
        <p:nvSpPr>
          <p:cNvPr id="6" name="文字方塊 1"/>
          <p:cNvSpPr txBox="1">
            <a:spLocks noChangeArrowheads="1"/>
          </p:cNvSpPr>
          <p:nvPr/>
        </p:nvSpPr>
        <p:spPr bwMode="auto">
          <a:xfrm>
            <a:off x="5880100" y="1574980"/>
            <a:ext cx="2139085"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2000" b="1" dirty="0">
                <a:solidFill>
                  <a:srgbClr val="FF0000"/>
                </a:solidFill>
                <a:latin typeface="Calibri" pitchFamily="34" charset="0"/>
                <a:ea typeface="標楷體" pitchFamily="65" charset="-120"/>
                <a:cs typeface="新細明體" pitchFamily="18" charset="-120"/>
              </a:rPr>
              <a:t>  圖</a:t>
            </a:r>
            <a:r>
              <a:rPr kumimoji="1" lang="en-US" altLang="zh-TW" sz="2000" b="1" dirty="0">
                <a:solidFill>
                  <a:srgbClr val="FF0000"/>
                </a:solidFill>
                <a:latin typeface="Calibri" pitchFamily="34" charset="0"/>
                <a:ea typeface="標楷體" pitchFamily="65" charset="-120"/>
                <a:cs typeface="新細明體" pitchFamily="18" charset="-120"/>
              </a:rPr>
              <a:t>3.1</a:t>
            </a:r>
            <a:r>
              <a:rPr kumimoji="1" lang="zh-TW" altLang="en-US" sz="2000" b="1" dirty="0">
                <a:solidFill>
                  <a:srgbClr val="FF0000"/>
                </a:solidFill>
                <a:latin typeface="Calibri" pitchFamily="34" charset="0"/>
                <a:ea typeface="標楷體" pitchFamily="65" charset="-120"/>
                <a:cs typeface="新細明體" pitchFamily="18" charset="-120"/>
              </a:rPr>
              <a:t>需做修正</a:t>
            </a:r>
            <a:endParaRPr kumimoji="1" lang="zh-TW" altLang="zh-TW" sz="2000" dirty="0">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1993900" y="3001602"/>
            <a:ext cx="2572357" cy="363897"/>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8" name="直線單箭頭接點 7"/>
          <p:cNvCxnSpPr/>
          <p:nvPr/>
        </p:nvCxnSpPr>
        <p:spPr>
          <a:xfrm flipH="1">
            <a:off x="4203701" y="1961573"/>
            <a:ext cx="1962113" cy="104003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14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A9E1AC7-FF12-94AD-3CD0-F15324FEE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5118100" y="5910082"/>
            <a:ext cx="2693881" cy="1002146"/>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表</a:t>
            </a:r>
            <a:r>
              <a:rPr kumimoji="1" lang="en-US" altLang="zh-TW" sz="2000" b="1" dirty="0">
                <a:solidFill>
                  <a:srgbClr val="FF0000"/>
                </a:solidFill>
                <a:latin typeface="Calibri" pitchFamily="34" charset="0"/>
                <a:ea typeface="標楷體" pitchFamily="65" charset="-120"/>
                <a:cs typeface="新細明體" pitchFamily="18" charset="-120"/>
              </a:rPr>
              <a:t>3.1</a:t>
            </a:r>
            <a:r>
              <a:rPr kumimoji="1" lang="zh-TW" altLang="en-US" sz="2000" b="1" dirty="0">
                <a:solidFill>
                  <a:srgbClr val="FF0000"/>
                </a:solidFill>
                <a:latin typeface="Calibri" pitchFamily="34" charset="0"/>
                <a:ea typeface="標楷體" pitchFamily="65" charset="-120"/>
                <a:cs typeface="新細明體" pitchFamily="18" charset="-120"/>
              </a:rPr>
              <a:t>內之</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需補強</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修正為</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需改善</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補強內容</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修正為</a:t>
            </a:r>
            <a:r>
              <a:rPr kumimoji="1" lang="en-US" altLang="zh-TW" sz="2000" b="1" dirty="0">
                <a:solidFill>
                  <a:srgbClr val="FF0000"/>
                </a:solidFill>
                <a:latin typeface="Calibri" pitchFamily="34" charset="0"/>
                <a:ea typeface="標楷體" pitchFamily="65" charset="-120"/>
                <a:cs typeface="新細明體" pitchFamily="18" charset="-120"/>
              </a:rPr>
              <a:t>”</a:t>
            </a:r>
            <a:r>
              <a:rPr kumimoji="1" lang="zh-TW" altLang="en-US" sz="2000" b="1" dirty="0">
                <a:solidFill>
                  <a:srgbClr val="FF0000"/>
                </a:solidFill>
                <a:latin typeface="Calibri" pitchFamily="34" charset="0"/>
                <a:ea typeface="標楷體" pitchFamily="65" charset="-120"/>
                <a:cs typeface="新細明體" pitchFamily="18" charset="-120"/>
              </a:rPr>
              <a:t>改善內容</a:t>
            </a:r>
            <a:r>
              <a:rPr kumimoji="1" lang="en-US" altLang="zh-TW" sz="2000" b="1" dirty="0">
                <a:solidFill>
                  <a:srgbClr val="FF0000"/>
                </a:solidFill>
                <a:latin typeface="Calibri" pitchFamily="34" charset="0"/>
                <a:ea typeface="標楷體" pitchFamily="65" charset="-120"/>
                <a:cs typeface="新細明體" pitchFamily="18" charset="-120"/>
              </a:rPr>
              <a:t>”</a:t>
            </a:r>
            <a:endParaRPr kumimoji="1" lang="zh-TW" altLang="zh-TW" sz="2000" dirty="0">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070100" y="3315648"/>
            <a:ext cx="2363431" cy="24263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6" name="直線單箭頭接點 7"/>
          <p:cNvCxnSpPr/>
          <p:nvPr/>
        </p:nvCxnSpPr>
        <p:spPr>
          <a:xfrm flipH="1" flipV="1">
            <a:off x="4453205" y="3544630"/>
            <a:ext cx="1534808" cy="237885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p:cNvSpPr txBox="1">
            <a:spLocks noChangeArrowheads="1"/>
          </p:cNvSpPr>
          <p:nvPr/>
        </p:nvSpPr>
        <p:spPr bwMode="auto">
          <a:xfrm>
            <a:off x="6089741" y="1486183"/>
            <a:ext cx="3295559"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表</a:t>
            </a:r>
            <a:r>
              <a:rPr kumimoji="1" lang="en-US" altLang="zh-TW" sz="2000" b="1" dirty="0">
                <a:solidFill>
                  <a:srgbClr val="FF0000"/>
                </a:solidFill>
                <a:latin typeface="Calibri" pitchFamily="34" charset="0"/>
                <a:ea typeface="標楷體" pitchFamily="65" charset="-120"/>
                <a:cs typeface="新細明體" pitchFamily="18" charset="-120"/>
              </a:rPr>
              <a:t>2.8.1</a:t>
            </a:r>
            <a:r>
              <a:rPr kumimoji="1" lang="zh-TW" altLang="en-US" sz="2000" b="1" dirty="0">
                <a:solidFill>
                  <a:srgbClr val="FF0000"/>
                </a:solidFill>
                <a:latin typeface="Calibri" pitchFamily="34" charset="0"/>
                <a:ea typeface="標楷體" pitchFamily="65" charset="-120"/>
                <a:cs typeface="新細明體" pitchFamily="18" charset="-120"/>
              </a:rPr>
              <a:t>內之修正部分文字</a:t>
            </a:r>
            <a:endParaRPr kumimoji="1" lang="zh-TW" altLang="zh-TW" sz="2000" dirty="0">
              <a:latin typeface="Arial" pitchFamily="34" charset="0"/>
              <a:ea typeface="新細明體" pitchFamily="18" charset="-120"/>
              <a:cs typeface="新細明體" pitchFamily="18" charset="-120"/>
            </a:endParaRPr>
          </a:p>
        </p:txBody>
      </p:sp>
      <p:sp>
        <p:nvSpPr>
          <p:cNvPr id="10" name="文字方塊 1"/>
          <p:cNvSpPr txBox="1">
            <a:spLocks noChangeArrowheads="1"/>
          </p:cNvSpPr>
          <p:nvPr/>
        </p:nvSpPr>
        <p:spPr bwMode="auto">
          <a:xfrm>
            <a:off x="2050426" y="3027286"/>
            <a:ext cx="2363431" cy="24263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11" name="直線單箭頭接點 7"/>
          <p:cNvCxnSpPr/>
          <p:nvPr/>
        </p:nvCxnSpPr>
        <p:spPr>
          <a:xfrm flipH="1">
            <a:off x="4051300" y="1987256"/>
            <a:ext cx="1962113" cy="104003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
          <p:cNvSpPr txBox="1">
            <a:spLocks noChangeArrowheads="1"/>
          </p:cNvSpPr>
          <p:nvPr/>
        </p:nvSpPr>
        <p:spPr bwMode="auto">
          <a:xfrm>
            <a:off x="1985957" y="2509942"/>
            <a:ext cx="2368605" cy="242681"/>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15" name="直線單箭頭接點 7"/>
          <p:cNvCxnSpPr/>
          <p:nvPr/>
        </p:nvCxnSpPr>
        <p:spPr>
          <a:xfrm>
            <a:off x="1665777" y="757512"/>
            <a:ext cx="404323" cy="72867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6" name="文字方塊 1"/>
          <p:cNvSpPr txBox="1">
            <a:spLocks noChangeArrowheads="1"/>
          </p:cNvSpPr>
          <p:nvPr/>
        </p:nvSpPr>
        <p:spPr bwMode="auto">
          <a:xfrm>
            <a:off x="265022" y="370919"/>
            <a:ext cx="2948077"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需編修現有資料表件</a:t>
            </a:r>
            <a:endParaRPr kumimoji="1" lang="zh-TW" altLang="zh-TW" sz="2000" dirty="0">
              <a:latin typeface="Arial" pitchFamily="34" charset="0"/>
              <a:ea typeface="新細明體" pitchFamily="18" charset="-120"/>
              <a:cs typeface="新細明體" pitchFamily="18" charset="-120"/>
            </a:endParaRPr>
          </a:p>
        </p:txBody>
      </p:sp>
      <p:sp>
        <p:nvSpPr>
          <p:cNvPr id="17" name="文字方塊 1"/>
          <p:cNvSpPr txBox="1">
            <a:spLocks noChangeArrowheads="1"/>
          </p:cNvSpPr>
          <p:nvPr/>
        </p:nvSpPr>
        <p:spPr bwMode="auto">
          <a:xfrm>
            <a:off x="2154242" y="1005787"/>
            <a:ext cx="2298964" cy="118184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18" name="直線單箭頭接點 17"/>
          <p:cNvCxnSpPr/>
          <p:nvPr/>
        </p:nvCxnSpPr>
        <p:spPr>
          <a:xfrm>
            <a:off x="1125490" y="757512"/>
            <a:ext cx="860467" cy="174975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6" name="文字方塊 1"/>
          <p:cNvSpPr txBox="1">
            <a:spLocks noChangeArrowheads="1"/>
          </p:cNvSpPr>
          <p:nvPr/>
        </p:nvSpPr>
        <p:spPr bwMode="auto">
          <a:xfrm>
            <a:off x="2175438" y="2235202"/>
            <a:ext cx="2471931" cy="25869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27" name="文字方塊 1"/>
          <p:cNvSpPr txBox="1">
            <a:spLocks noChangeArrowheads="1"/>
          </p:cNvSpPr>
          <p:nvPr/>
        </p:nvSpPr>
        <p:spPr bwMode="auto">
          <a:xfrm>
            <a:off x="4477942" y="170864"/>
            <a:ext cx="4145383"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表</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2.5</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內</a:t>
            </a:r>
            <a:r>
              <a:rPr kumimoji="1" lang="zh-TW" altLang="en-US" sz="2000" b="1" dirty="0">
                <a:solidFill>
                  <a:srgbClr val="FF00FF"/>
                </a:solidFill>
                <a:latin typeface="Arial" pitchFamily="34" charset="0"/>
                <a:ea typeface="新細明體" pitchFamily="18" charset="-120"/>
                <a:cs typeface="新細明體" pitchFamily="18" charset="-120"/>
              </a:rPr>
              <a:t>之</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文字說明做部分修正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28" name="直線單箭頭接點 7"/>
          <p:cNvCxnSpPr/>
          <p:nvPr/>
        </p:nvCxnSpPr>
        <p:spPr>
          <a:xfrm flipH="1">
            <a:off x="4753374" y="570974"/>
            <a:ext cx="1279151" cy="168821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217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A0414F4-3DAD-0451-0ACA-35B51B040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878689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1DC6B5B-A5B2-EE97-0934-2E93F40D0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734401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D4FA0A59-4262-3885-BE30-4E35C4E3E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90110" y="-55960"/>
            <a:ext cx="3481477" cy="38659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8055" tIns="39027" rIns="78055" bIns="39027" numCol="1" anchor="t" anchorCtr="0" compatLnSpc="1">
            <a:prstTxWarp prst="textNoShape">
              <a:avLst/>
            </a:prstTxWarp>
            <a:spAutoFit/>
          </a:bodyPr>
          <a:lstStyle/>
          <a:p>
            <a:pPr defTabSz="780473"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00"/>
                </a:solidFill>
                <a:latin typeface="Calibri" pitchFamily="34" charset="0"/>
                <a:ea typeface="標楷體" pitchFamily="65" charset="-120"/>
                <a:cs typeface="新細明體" pitchFamily="18" charset="-120"/>
              </a:rPr>
              <a:t>請填寫學校最新基本資料</a:t>
            </a:r>
            <a:endParaRPr kumimoji="1" lang="zh-TW" altLang="zh-TW" sz="2000" dirty="0">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030849" y="654158"/>
            <a:ext cx="6592451" cy="4616341"/>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5" name="直線單箭頭接點 4"/>
          <p:cNvCxnSpPr/>
          <p:nvPr/>
        </p:nvCxnSpPr>
        <p:spPr>
          <a:xfrm>
            <a:off x="3804340" y="192501"/>
            <a:ext cx="1161360" cy="461657"/>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221947" y="9788150"/>
            <a:ext cx="2590800" cy="707886"/>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請填寫</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114</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年度瀏覽日期</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3800328" y="9080500"/>
            <a:ext cx="3298971" cy="828126"/>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29264" tIns="14632" rIns="29264" bIns="14632" numCol="1" anchor="t" anchorCtr="0" compatLnSpc="1">
            <a:prstTxWarp prst="textNoShape">
              <a:avLst/>
            </a:prstTxWarp>
            <a:spAutoFit/>
          </a:bodyPr>
          <a:lstStyle/>
          <a:p>
            <a:pPr defTabSz="292608" fontAlgn="base">
              <a:spcBef>
                <a:spcPct val="0"/>
              </a:spcBef>
              <a:spcAft>
                <a:spcPct val="0"/>
              </a:spcAft>
            </a:pPr>
            <a:endParaRPr kumimoji="1" lang="zh-TW" altLang="zh-TW" sz="576">
              <a:latin typeface="Arial" pitchFamily="34" charset="0"/>
              <a:ea typeface="新細明體" pitchFamily="18" charset="-120"/>
              <a:cs typeface="新細明體" pitchFamily="18" charset="-120"/>
            </a:endParaRPr>
          </a:p>
        </p:txBody>
      </p:sp>
      <p:cxnSp>
        <p:nvCxnSpPr>
          <p:cNvPr id="8" name="直線單箭頭接點 7"/>
          <p:cNvCxnSpPr/>
          <p:nvPr/>
        </p:nvCxnSpPr>
        <p:spPr>
          <a:xfrm flipV="1">
            <a:off x="2812747" y="9494563"/>
            <a:ext cx="958840" cy="41406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138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01183A6-FBFB-BEBA-74F7-43B89C6DC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885696" y="6477668"/>
            <a:ext cx="5585203" cy="304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377358" y="7233460"/>
            <a:ext cx="5712542"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請依現況填寫</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小學自然教室屬於實驗室</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V="1">
            <a:off x="3672758" y="6782468"/>
            <a:ext cx="1078363" cy="45099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160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5144E5B5-B3D0-17E2-15ED-9DF618745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194426" y="5115757"/>
            <a:ext cx="1552074" cy="98410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681813" y="4320006"/>
            <a:ext cx="168202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用途可複選</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a:off x="1459181" y="4699238"/>
            <a:ext cx="904651" cy="41410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2396489" y="1502636"/>
            <a:ext cx="3657600" cy="40011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975226" y="337551"/>
            <a:ext cx="4904874"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填表日期請填寫</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114</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年度    </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需逐棟填寫</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8" name="直線單箭頭接點 7"/>
          <p:cNvCxnSpPr/>
          <p:nvPr/>
        </p:nvCxnSpPr>
        <p:spPr>
          <a:xfrm>
            <a:off x="3032626" y="733770"/>
            <a:ext cx="1028700" cy="76644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p:cNvSpPr txBox="1">
            <a:spLocks noChangeArrowheads="1"/>
          </p:cNvSpPr>
          <p:nvPr/>
        </p:nvSpPr>
        <p:spPr bwMode="auto">
          <a:xfrm>
            <a:off x="2701288" y="2940255"/>
            <a:ext cx="4779012" cy="40011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10" name="文字方塊 1"/>
          <p:cNvSpPr txBox="1">
            <a:spLocks noChangeArrowheads="1"/>
          </p:cNvSpPr>
          <p:nvPr/>
        </p:nvSpPr>
        <p:spPr bwMode="auto">
          <a:xfrm>
            <a:off x="156511" y="1969474"/>
            <a:ext cx="3589989"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填表日期需與附表</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1.1</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相同</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1" name="直線單箭頭接點 7"/>
          <p:cNvCxnSpPr/>
          <p:nvPr/>
        </p:nvCxnSpPr>
        <p:spPr>
          <a:xfrm>
            <a:off x="1459181" y="2369584"/>
            <a:ext cx="1242107" cy="57067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文字方塊 1"/>
          <p:cNvSpPr txBox="1">
            <a:spLocks noChangeArrowheads="1"/>
          </p:cNvSpPr>
          <p:nvPr/>
        </p:nvSpPr>
        <p:spPr bwMode="auto">
          <a:xfrm>
            <a:off x="4645400" y="8928100"/>
            <a:ext cx="3826729" cy="984109"/>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13" name="文字方塊 1"/>
          <p:cNvSpPr txBox="1">
            <a:spLocks noChangeArrowheads="1"/>
          </p:cNvSpPr>
          <p:nvPr/>
        </p:nvSpPr>
        <p:spPr bwMode="auto">
          <a:xfrm>
            <a:off x="1894206" y="10185712"/>
            <a:ext cx="2367291"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增加走廊牆位</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14" name="直線單箭頭接點 7"/>
          <p:cNvCxnSpPr/>
          <p:nvPr/>
        </p:nvCxnSpPr>
        <p:spPr>
          <a:xfrm flipV="1">
            <a:off x="3077851" y="9418250"/>
            <a:ext cx="1536012" cy="757579"/>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3E247B97-A552-E2BC-1DF2-F089F7FC5228}"/>
              </a:ext>
            </a:extLst>
          </p:cNvPr>
          <p:cNvSpPr txBox="1">
            <a:spLocks noChangeArrowheads="1"/>
          </p:cNvSpPr>
          <p:nvPr/>
        </p:nvSpPr>
        <p:spPr bwMode="auto">
          <a:xfrm>
            <a:off x="2624042" y="3407739"/>
            <a:ext cx="6075457" cy="304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15" name="文字方塊 1">
            <a:extLst>
              <a:ext uri="{FF2B5EF4-FFF2-40B4-BE49-F238E27FC236}">
                <a16:creationId xmlns:a16="http://schemas.microsoft.com/office/drawing/2014/main" id="{9C806CF5-C9FA-87D1-5D29-2BA493A4F32B}"/>
              </a:ext>
            </a:extLst>
          </p:cNvPr>
          <p:cNvSpPr txBox="1">
            <a:spLocks noChangeArrowheads="1"/>
          </p:cNvSpPr>
          <p:nvPr/>
        </p:nvSpPr>
        <p:spPr bwMode="auto">
          <a:xfrm>
            <a:off x="5876878" y="6178932"/>
            <a:ext cx="4581749" cy="400110"/>
          </a:xfrm>
          <a:prstGeom prst="rect">
            <a:avLst/>
          </a:prstGeom>
          <a:noFill/>
          <a:ln w="762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有施作補強工程需填寫驗收合格日</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7" name="直線單箭頭接點 7">
            <a:extLst>
              <a:ext uri="{FF2B5EF4-FFF2-40B4-BE49-F238E27FC236}">
                <a16:creationId xmlns:a16="http://schemas.microsoft.com/office/drawing/2014/main" id="{973E5C9D-F999-D1F4-C8A1-3352C77755B4}"/>
              </a:ext>
            </a:extLst>
          </p:cNvPr>
          <p:cNvCxnSpPr>
            <a:cxnSpLocks/>
          </p:cNvCxnSpPr>
          <p:nvPr/>
        </p:nvCxnSpPr>
        <p:spPr>
          <a:xfrm flipH="1" flipV="1">
            <a:off x="6794500" y="3739835"/>
            <a:ext cx="1677629" cy="2439097"/>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908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393700" y="1075841"/>
            <a:ext cx="9890974" cy="9708907"/>
          </a:xfrm>
          <a:prstGeom prst="rect">
            <a:avLst/>
          </a:prstGeom>
          <a:noFill/>
          <a:ln>
            <a:noFill/>
          </a:ln>
        </p:spPr>
        <p:style>
          <a:lnRef idx="0">
            <a:scrgbClr r="0" g="0" b="0"/>
          </a:lnRef>
          <a:fillRef idx="0">
            <a:scrgbClr r="0" g="0" b="0"/>
          </a:fillRef>
          <a:effectRef idx="0">
            <a:scrgbClr r="0" g="0" b="0"/>
          </a:effectRef>
          <a:fontRef idx="minor"/>
        </p:style>
        <p:txBody>
          <a:bodyPr lIns="105250" tIns="52625" rIns="105250" bIns="52625">
            <a:spAutoFit/>
          </a:bodyPr>
          <a:lstStyle/>
          <a:p>
            <a:pPr lvl="0">
              <a:defRPr/>
            </a:pPr>
            <a:r>
              <a:rPr lang="en-US" altLang="zh-TW" sz="3200" b="1" spc="-1" dirty="0">
                <a:solidFill>
                  <a:srgbClr val="000000"/>
                </a:solidFill>
                <a:latin typeface="Arial" panose="020B0604020202020204" pitchFamily="34" charset="0"/>
                <a:ea typeface="微軟正黑體"/>
                <a:cs typeface="Arial" panose="020B0604020202020204" pitchFamily="34" charset="0"/>
              </a:rPr>
              <a:t>17.</a:t>
            </a:r>
            <a:r>
              <a:rPr lang="en-US" altLang="zh-TW" sz="3200" b="1" dirty="0">
                <a:solidFill>
                  <a:prstClr val="black"/>
                </a:solidFill>
                <a:latin typeface="Arial" panose="020B0604020202020204" pitchFamily="34" charset="0"/>
                <a:cs typeface="Arial" panose="020B0604020202020204" pitchFamily="34" charset="0"/>
              </a:rPr>
              <a:t> ”</a:t>
            </a:r>
            <a:r>
              <a:rPr lang="zh-TW" altLang="zh-TW" sz="3200" b="1" dirty="0">
                <a:solidFill>
                  <a:srgbClr val="FF0000"/>
                </a:solidFill>
                <a:latin typeface="Arial" panose="020B0604020202020204" pitchFamily="34" charset="0"/>
                <a:cs typeface="Arial" panose="020B0604020202020204" pitchFamily="34" charset="0"/>
              </a:rPr>
              <a:t>附件</a:t>
            </a:r>
            <a:r>
              <a:rPr lang="en-US" altLang="zh-TW" sz="3200" b="1" dirty="0">
                <a:solidFill>
                  <a:prstClr val="black"/>
                </a:solidFill>
                <a:latin typeface="Arial" panose="020B0604020202020204" pitchFamily="34" charset="0"/>
                <a:cs typeface="Arial" panose="020B0604020202020204" pitchFamily="34" charset="0"/>
              </a:rPr>
              <a:t>”</a:t>
            </a:r>
            <a:r>
              <a:rPr lang="zh-TW" altLang="zh-TW" sz="3200" b="1" dirty="0">
                <a:solidFill>
                  <a:prstClr val="black"/>
                </a:solidFill>
                <a:latin typeface="Arial" panose="020B0604020202020204" pitchFamily="34" charset="0"/>
                <a:cs typeface="Arial" panose="020B0604020202020204" pitchFamily="34" charset="0"/>
              </a:rPr>
              <a:t>與</a:t>
            </a:r>
            <a:r>
              <a:rPr lang="en-US" altLang="zh-TW" sz="3200" b="1" dirty="0">
                <a:solidFill>
                  <a:prstClr val="black"/>
                </a:solidFill>
                <a:latin typeface="Arial" panose="020B0604020202020204" pitchFamily="34" charset="0"/>
                <a:cs typeface="Arial" panose="020B0604020202020204" pitchFamily="34" charset="0"/>
              </a:rPr>
              <a:t>”</a:t>
            </a:r>
            <a:r>
              <a:rPr lang="zh-TW" altLang="zh-TW" sz="3200" b="1" dirty="0">
                <a:solidFill>
                  <a:srgbClr val="0000FF"/>
                </a:solidFill>
                <a:latin typeface="Arial" panose="020B0604020202020204" pitchFamily="34" charset="0"/>
                <a:cs typeface="Arial" panose="020B0604020202020204" pitchFamily="34" charset="0"/>
              </a:rPr>
              <a:t>本文</a:t>
            </a:r>
            <a:r>
              <a:rPr lang="en-US" altLang="zh-TW" sz="3200" b="1" dirty="0">
                <a:solidFill>
                  <a:prstClr val="black"/>
                </a:solidFill>
                <a:latin typeface="Arial" panose="020B0604020202020204" pitchFamily="34" charset="0"/>
                <a:cs typeface="Arial" panose="020B0604020202020204" pitchFamily="34" charset="0"/>
              </a:rPr>
              <a:t>”</a:t>
            </a:r>
            <a:r>
              <a:rPr lang="zh-TW" altLang="zh-TW" sz="3200" b="1" dirty="0">
                <a:solidFill>
                  <a:prstClr val="black"/>
                </a:solidFill>
                <a:latin typeface="Arial" panose="020B0604020202020204" pitchFamily="34" charset="0"/>
                <a:cs typeface="Arial" panose="020B0604020202020204" pitchFamily="34" charset="0"/>
              </a:rPr>
              <a:t>是分開的，是不同本，請將附件</a:t>
            </a:r>
            <a:r>
              <a:rPr lang="en-US" altLang="zh-TW" sz="3200" b="1" dirty="0">
                <a:solidFill>
                  <a:prstClr val="black"/>
                </a:solidFill>
                <a:latin typeface="Arial" panose="020B0604020202020204" pitchFamily="34" charset="0"/>
                <a:cs typeface="Arial" panose="020B0604020202020204" pitchFamily="34" charset="0"/>
              </a:rPr>
              <a:t>1~</a:t>
            </a:r>
            <a:r>
              <a:rPr lang="zh-TW" altLang="zh-TW" sz="3200" b="1" dirty="0">
                <a:solidFill>
                  <a:prstClr val="black"/>
                </a:solidFill>
                <a:latin typeface="Arial" panose="020B0604020202020204" pitchFamily="34" charset="0"/>
                <a:cs typeface="Arial" panose="020B0604020202020204" pitchFamily="34" charset="0"/>
              </a:rPr>
              <a:t>附件</a:t>
            </a:r>
            <a:r>
              <a:rPr lang="en-US" altLang="zh-TW" sz="3200" b="1" dirty="0">
                <a:solidFill>
                  <a:prstClr val="black"/>
                </a:solidFill>
                <a:latin typeface="Arial" panose="020B0604020202020204" pitchFamily="34" charset="0"/>
                <a:cs typeface="Arial" panose="020B0604020202020204" pitchFamily="34" charset="0"/>
              </a:rPr>
              <a:t>5</a:t>
            </a:r>
            <a:r>
              <a:rPr lang="zh-TW" altLang="zh-TW" sz="3200" b="1" dirty="0">
                <a:solidFill>
                  <a:prstClr val="black"/>
                </a:solidFill>
                <a:latin typeface="Arial" panose="020B0604020202020204" pitchFamily="34" charset="0"/>
                <a:cs typeface="Arial" panose="020B0604020202020204" pitchFamily="34" charset="0"/>
              </a:rPr>
              <a:t>放到附件中</a:t>
            </a:r>
            <a:r>
              <a:rPr lang="en-US" altLang="zh-TW" sz="3200" b="1" dirty="0">
                <a:solidFill>
                  <a:prstClr val="black"/>
                </a:solidFill>
                <a:latin typeface="Arial" panose="020B0604020202020204" pitchFamily="34" charset="0"/>
                <a:cs typeface="Arial" panose="020B0604020202020204" pitchFamily="34" charset="0"/>
              </a:rPr>
              <a:t>(</a:t>
            </a:r>
            <a:r>
              <a:rPr lang="zh-TW" altLang="zh-TW" sz="3200" b="1" dirty="0">
                <a:solidFill>
                  <a:prstClr val="black"/>
                </a:solidFill>
                <a:latin typeface="Arial" panose="020B0604020202020204" pitchFamily="34" charset="0"/>
                <a:cs typeface="Arial" panose="020B0604020202020204" pitchFamily="34" charset="0"/>
              </a:rPr>
              <a:t>附件中一樣有目錄及表目錄等</a:t>
            </a:r>
            <a:r>
              <a:rPr lang="en-US" altLang="zh-TW" sz="3200" b="1" dirty="0">
                <a:solidFill>
                  <a:prstClr val="black"/>
                </a:solidFill>
                <a:latin typeface="Arial" panose="020B0604020202020204" pitchFamily="34" charset="0"/>
                <a:cs typeface="Arial" panose="020B0604020202020204" pitchFamily="34" charset="0"/>
              </a:rPr>
              <a:t>)</a:t>
            </a:r>
            <a:r>
              <a:rPr lang="en-US" altLang="zh-TW" sz="3200" b="1" spc="-1" dirty="0">
                <a:solidFill>
                  <a:srgbClr val="000000"/>
                </a:solidFill>
                <a:latin typeface="Arial" panose="020B0604020202020204" pitchFamily="34" charset="0"/>
                <a:ea typeface="微軟正黑體"/>
                <a:cs typeface="Arial" panose="020B0604020202020204" pitchFamily="34" charset="0"/>
              </a:rPr>
              <a:t>，</a:t>
            </a:r>
            <a:r>
              <a:rPr lang="en-US" altLang="zh-TW" sz="3200" b="1" dirty="0">
                <a:solidFill>
                  <a:prstClr val="black"/>
                </a:solidFill>
                <a:latin typeface="Arial" panose="020B0604020202020204" pitchFamily="34" charset="0"/>
                <a:cs typeface="Arial" panose="020B0604020202020204" pitchFamily="34" charset="0"/>
              </a:rPr>
              <a:t> </a:t>
            </a:r>
            <a:r>
              <a:rPr lang="zh-TW" altLang="en-US" sz="3200" b="1" dirty="0">
                <a:solidFill>
                  <a:prstClr val="black"/>
                </a:solidFill>
                <a:latin typeface="Arial" panose="020B0604020202020204" pitchFamily="34" charset="0"/>
                <a:cs typeface="Arial" panose="020B0604020202020204" pitchFamily="34" charset="0"/>
              </a:rPr>
              <a:t>請</a:t>
            </a:r>
            <a:r>
              <a:rPr lang="zh-TW" altLang="en-US" sz="3200" b="1" dirty="0">
                <a:solidFill>
                  <a:srgbClr val="0000FF"/>
                </a:solidFill>
                <a:latin typeface="Arial" panose="020B0604020202020204" pitchFamily="34" charset="0"/>
                <a:cs typeface="Arial" panose="020B0604020202020204" pitchFamily="34" charset="0"/>
              </a:rPr>
              <a:t>依</a:t>
            </a:r>
            <a:r>
              <a:rPr lang="zh-TW" altLang="zh-TW" sz="3200" b="1" dirty="0">
                <a:solidFill>
                  <a:srgbClr val="0000FF"/>
                </a:solidFill>
                <a:latin typeface="Arial" panose="020B0604020202020204" pitchFamily="34" charset="0"/>
                <a:cs typeface="Arial" panose="020B0604020202020204" pitchFamily="34" charset="0"/>
              </a:rPr>
              <a:t>附件</a:t>
            </a:r>
            <a:r>
              <a:rPr lang="en-US" altLang="zh-TW" sz="3200" b="1" dirty="0">
                <a:solidFill>
                  <a:srgbClr val="0000FF"/>
                </a:solidFill>
                <a:latin typeface="Arial" panose="020B0604020202020204" pitchFamily="34" charset="0"/>
                <a:cs typeface="Arial" panose="020B0604020202020204" pitchFamily="34" charset="0"/>
              </a:rPr>
              <a:t>1</a:t>
            </a:r>
            <a:r>
              <a:rPr lang="zh-TW" altLang="zh-TW" sz="3200" b="1" dirty="0">
                <a:solidFill>
                  <a:srgbClr val="0000FF"/>
                </a:solidFill>
                <a:latin typeface="Arial" panose="020B0604020202020204" pitchFamily="34" charset="0"/>
                <a:cs typeface="Arial" panose="020B0604020202020204" pitchFamily="34" charset="0"/>
              </a:rPr>
              <a:t>空白表單</a:t>
            </a:r>
            <a:r>
              <a:rPr lang="zh-TW" altLang="zh-TW" sz="3200" b="1" dirty="0">
                <a:solidFill>
                  <a:prstClr val="black"/>
                </a:solidFill>
                <a:latin typeface="Arial" panose="020B0604020202020204" pitchFamily="34" charset="0"/>
                <a:cs typeface="Arial" panose="020B0604020202020204" pitchFamily="34" charset="0"/>
              </a:rPr>
              <a:t>、</a:t>
            </a:r>
            <a:r>
              <a:rPr lang="zh-TW" altLang="zh-TW" sz="3200" b="1" dirty="0">
                <a:solidFill>
                  <a:srgbClr val="FF0000"/>
                </a:solidFill>
                <a:latin typeface="Arial" panose="020B0604020202020204" pitchFamily="34" charset="0"/>
                <a:cs typeface="Arial" panose="020B0604020202020204" pitchFamily="34" charset="0"/>
              </a:rPr>
              <a:t>附件</a:t>
            </a:r>
            <a:r>
              <a:rPr lang="en-US" altLang="zh-TW" sz="3200" b="1" dirty="0">
                <a:solidFill>
                  <a:srgbClr val="FF0000"/>
                </a:solidFill>
                <a:latin typeface="Arial" panose="020B0604020202020204" pitchFamily="34" charset="0"/>
                <a:cs typeface="Arial" panose="020B0604020202020204" pitchFamily="34" charset="0"/>
              </a:rPr>
              <a:t>2</a:t>
            </a:r>
            <a:r>
              <a:rPr lang="zh-TW" altLang="zh-TW" sz="3200" b="1" dirty="0">
                <a:solidFill>
                  <a:srgbClr val="FF0000"/>
                </a:solidFill>
                <a:latin typeface="Arial" panose="020B0604020202020204" pitchFamily="34" charset="0"/>
                <a:cs typeface="Arial" panose="020B0604020202020204" pitchFamily="34" charset="0"/>
              </a:rPr>
              <a:t>各類災害應變內容</a:t>
            </a:r>
            <a:r>
              <a:rPr lang="zh-TW" altLang="zh-TW" sz="3200" b="1" dirty="0">
                <a:solidFill>
                  <a:prstClr val="black"/>
                </a:solidFill>
                <a:latin typeface="Arial" panose="020B0604020202020204" pitchFamily="34" charset="0"/>
                <a:cs typeface="Arial" panose="020B0604020202020204" pitchFamily="34" charset="0"/>
              </a:rPr>
              <a:t>、</a:t>
            </a:r>
            <a:r>
              <a:rPr lang="zh-TW" altLang="zh-TW" sz="3200" b="1" dirty="0">
                <a:solidFill>
                  <a:srgbClr val="FF00FF"/>
                </a:solidFill>
                <a:latin typeface="Arial" panose="020B0604020202020204" pitchFamily="34" charset="0"/>
                <a:cs typeface="Arial" panose="020B0604020202020204" pitchFamily="34" charset="0"/>
              </a:rPr>
              <a:t>附件</a:t>
            </a:r>
            <a:r>
              <a:rPr lang="en-US" altLang="zh-TW" sz="3200" b="1" dirty="0">
                <a:solidFill>
                  <a:srgbClr val="FF00FF"/>
                </a:solidFill>
                <a:latin typeface="Arial" panose="020B0604020202020204" pitchFamily="34" charset="0"/>
                <a:cs typeface="Arial" panose="020B0604020202020204" pitchFamily="34" charset="0"/>
              </a:rPr>
              <a:t>3</a:t>
            </a:r>
            <a:r>
              <a:rPr lang="zh-TW" altLang="zh-TW" sz="3200" b="1" dirty="0">
                <a:solidFill>
                  <a:srgbClr val="FF00FF"/>
                </a:solidFill>
                <a:latin typeface="Arial" panose="020B0604020202020204" pitchFamily="34" charset="0"/>
                <a:cs typeface="Arial" panose="020B0604020202020204" pitchFamily="34" charset="0"/>
              </a:rPr>
              <a:t>各式安全檢查表掃描檔</a:t>
            </a:r>
            <a:r>
              <a:rPr lang="zh-TW" altLang="zh-TW" sz="3200" b="1" dirty="0">
                <a:solidFill>
                  <a:prstClr val="black"/>
                </a:solidFill>
                <a:latin typeface="Arial" panose="020B0604020202020204" pitchFamily="34" charset="0"/>
                <a:cs typeface="Arial" panose="020B0604020202020204" pitchFamily="34" charset="0"/>
              </a:rPr>
              <a:t>、</a:t>
            </a:r>
            <a:r>
              <a:rPr lang="en-US" altLang="zh-TW" sz="3200" b="1" dirty="0">
                <a:solidFill>
                  <a:prstClr val="black"/>
                </a:solidFill>
                <a:latin typeface="Arial" panose="020B0604020202020204" pitchFamily="34" charset="0"/>
                <a:cs typeface="Arial" panose="020B0604020202020204" pitchFamily="34" charset="0"/>
              </a:rPr>
              <a:t> </a:t>
            </a:r>
            <a:r>
              <a:rPr lang="zh-TW" altLang="zh-TW" sz="3200" b="1" dirty="0">
                <a:solidFill>
                  <a:srgbClr val="00FF00"/>
                </a:solidFill>
                <a:latin typeface="Arial" panose="020B0604020202020204" pitchFamily="34" charset="0"/>
                <a:cs typeface="Arial" panose="020B0604020202020204" pitchFamily="34" charset="0"/>
              </a:rPr>
              <a:t>附件</a:t>
            </a:r>
            <a:r>
              <a:rPr lang="en-US" altLang="zh-TW" sz="3200" b="1" dirty="0">
                <a:solidFill>
                  <a:srgbClr val="00FF00"/>
                </a:solidFill>
                <a:latin typeface="Arial" panose="020B0604020202020204" pitchFamily="34" charset="0"/>
                <a:cs typeface="Arial" panose="020B0604020202020204" pitchFamily="34" charset="0"/>
              </a:rPr>
              <a:t> 4</a:t>
            </a:r>
            <a:r>
              <a:rPr lang="zh-TW" altLang="zh-TW" sz="3200" b="1" dirty="0">
                <a:solidFill>
                  <a:srgbClr val="00FF00"/>
                </a:solidFill>
                <a:latin typeface="Arial" panose="020B0604020202020204" pitchFamily="34" charset="0"/>
                <a:cs typeface="Arial" panose="020B0604020202020204" pitchFamily="34" charset="0"/>
              </a:rPr>
              <a:t>學校辦理防災教育宣導與辦理防災避難演練暨檢討會議情形之掃描檔</a:t>
            </a:r>
            <a:r>
              <a:rPr lang="zh-TW" altLang="zh-TW" sz="3200" b="1" dirty="0">
                <a:solidFill>
                  <a:prstClr val="black"/>
                </a:solidFill>
                <a:latin typeface="Arial" panose="020B0604020202020204" pitchFamily="34" charset="0"/>
                <a:cs typeface="Arial" panose="020B0604020202020204" pitchFamily="34" charset="0"/>
              </a:rPr>
              <a:t>及附件</a:t>
            </a:r>
            <a:r>
              <a:rPr lang="en-US" altLang="zh-TW" sz="3200" b="1" dirty="0">
                <a:solidFill>
                  <a:prstClr val="black"/>
                </a:solidFill>
                <a:latin typeface="Arial" panose="020B0604020202020204" pitchFamily="34" charset="0"/>
                <a:cs typeface="Arial" panose="020B0604020202020204" pitchFamily="34" charset="0"/>
              </a:rPr>
              <a:t>5</a:t>
            </a:r>
            <a:r>
              <a:rPr lang="zh-TW" altLang="zh-TW" sz="3200" b="1" dirty="0">
                <a:solidFill>
                  <a:prstClr val="black"/>
                </a:solidFill>
                <a:latin typeface="Arial" panose="020B0604020202020204" pitchFamily="34" charset="0"/>
                <a:cs typeface="Arial" panose="020B0604020202020204" pitchFamily="34" charset="0"/>
              </a:rPr>
              <a:t>校園災害防救計畫簽核掃描檔</a:t>
            </a:r>
            <a:r>
              <a:rPr lang="zh-TW" altLang="en-US" sz="3200" b="1" dirty="0">
                <a:solidFill>
                  <a:prstClr val="black"/>
                </a:solidFill>
                <a:latin typeface="Arial" panose="020B0604020202020204" pitchFamily="34" charset="0"/>
                <a:cs typeface="Arial" panose="020B0604020202020204" pitchFamily="34" charset="0"/>
              </a:rPr>
              <a:t>分別放置資料</a:t>
            </a:r>
            <a:r>
              <a:rPr lang="en-US" altLang="zh-TW" sz="3200" b="1" spc="-1" dirty="0">
                <a:solidFill>
                  <a:srgbClr val="000000"/>
                </a:solidFill>
                <a:latin typeface="Arial" panose="020B0604020202020204" pitchFamily="34" charset="0"/>
                <a:ea typeface="微軟正黑體"/>
                <a:cs typeface="Arial" panose="020B0604020202020204" pitchFamily="34" charset="0"/>
              </a:rPr>
              <a:t>。</a:t>
            </a:r>
          </a:p>
          <a:p>
            <a:pPr lvl="0">
              <a:defRPr/>
            </a:pPr>
            <a:endParaRPr lang="en-US" altLang="zh-TW" sz="3600" b="1" spc="-1" dirty="0">
              <a:solidFill>
                <a:srgbClr val="000000"/>
              </a:solidFill>
              <a:latin typeface="Arial" panose="020B0604020202020204" pitchFamily="34" charset="0"/>
              <a:ea typeface="微軟正黑體"/>
              <a:cs typeface="Arial" panose="020B0604020202020204" pitchFamily="34" charset="0"/>
            </a:endParaRPr>
          </a:p>
          <a:p>
            <a:pPr lvl="0">
              <a:defRPr/>
            </a:pPr>
            <a:r>
              <a:rPr lang="en-US" altLang="zh-TW" sz="3600" b="1" spc="-1" dirty="0">
                <a:solidFill>
                  <a:srgbClr val="000000"/>
                </a:solidFill>
                <a:latin typeface="Arial" panose="020B0604020202020204" pitchFamily="34" charset="0"/>
                <a:ea typeface="微軟正黑體"/>
                <a:cs typeface="Arial" panose="020B0604020202020204" pitchFamily="34" charset="0"/>
              </a:rPr>
              <a:t>18.</a:t>
            </a:r>
            <a:r>
              <a:rPr lang="zh-TW" altLang="zh-TW" sz="3600" b="1" dirty="0">
                <a:solidFill>
                  <a:prstClr val="black"/>
                </a:solidFill>
                <a:latin typeface="Arial" panose="020B0604020202020204" pitchFamily="34" charset="0"/>
                <a:cs typeface="Arial" panose="020B0604020202020204" pitchFamily="34" charset="0"/>
              </a:rPr>
              <a:t>附件封面日期應與</a:t>
            </a:r>
            <a:r>
              <a:rPr lang="zh-TW" altLang="zh-TW" sz="3600" b="1" dirty="0">
                <a:solidFill>
                  <a:srgbClr val="FF0000"/>
                </a:solidFill>
                <a:latin typeface="Arial" panose="020B0604020202020204" pitchFamily="34" charset="0"/>
                <a:cs typeface="Arial" panose="020B0604020202020204" pitchFamily="34" charset="0"/>
              </a:rPr>
              <a:t>主文封面日期一致</a:t>
            </a:r>
            <a:r>
              <a:rPr lang="en-US" altLang="zh-TW" sz="3600" b="1" dirty="0">
                <a:solidFill>
                  <a:prstClr val="black"/>
                </a:solidFill>
                <a:latin typeface="Arial" panose="020B0604020202020204" pitchFamily="34" charset="0"/>
                <a:cs typeface="Arial" panose="020B0604020202020204" pitchFamily="34" charset="0"/>
              </a:rPr>
              <a:t>(</a:t>
            </a:r>
            <a:r>
              <a:rPr lang="zh-TW" altLang="zh-TW" sz="3600" b="1" dirty="0">
                <a:solidFill>
                  <a:prstClr val="black"/>
                </a:solidFill>
                <a:latin typeface="Arial" panose="020B0604020202020204" pitchFamily="34" charset="0"/>
                <a:cs typeface="Arial" panose="020B0604020202020204" pitchFamily="34" charset="0"/>
              </a:rPr>
              <a:t>最早應該是校長完成簽核日期</a:t>
            </a:r>
            <a:r>
              <a:rPr lang="en-US" altLang="zh-TW" sz="3600" b="1" dirty="0">
                <a:solidFill>
                  <a:prstClr val="black"/>
                </a:solidFill>
                <a:latin typeface="Arial" panose="020B0604020202020204" pitchFamily="34" charset="0"/>
                <a:cs typeface="Arial" panose="020B0604020202020204" pitchFamily="34" charset="0"/>
              </a:rPr>
              <a:t>)</a:t>
            </a:r>
            <a:r>
              <a:rPr lang="zh-TW" altLang="en-US" sz="3600" b="1" spc="-1" dirty="0">
                <a:solidFill>
                  <a:srgbClr val="000000"/>
                </a:solidFill>
                <a:latin typeface="Arial" panose="020B0604020202020204" pitchFamily="34" charset="0"/>
                <a:cs typeface="Arial" panose="020B0604020202020204" pitchFamily="34" charset="0"/>
              </a:rPr>
              <a:t> </a:t>
            </a:r>
            <a:r>
              <a:rPr lang="en-US" altLang="zh-TW" sz="3600" b="1" spc="-1" dirty="0">
                <a:solidFill>
                  <a:srgbClr val="000000"/>
                </a:solidFill>
                <a:latin typeface="Arial" panose="020B0604020202020204" pitchFamily="34" charset="0"/>
                <a:ea typeface="微軟正黑體"/>
                <a:cs typeface="Arial" panose="020B0604020202020204" pitchFamily="34" charset="0"/>
              </a:rPr>
              <a:t>。</a:t>
            </a:r>
          </a:p>
          <a:p>
            <a:pPr lvl="0">
              <a:defRPr/>
            </a:pPr>
            <a:endParaRPr lang="en-US" altLang="zh-TW" sz="3600" b="1" spc="-1" dirty="0">
              <a:solidFill>
                <a:prstClr val="black"/>
              </a:solidFill>
              <a:latin typeface="Arial" panose="020B0604020202020204" pitchFamily="34" charset="0"/>
              <a:cs typeface="Arial" panose="020B0604020202020204" pitchFamily="34" charset="0"/>
            </a:endParaRPr>
          </a:p>
          <a:p>
            <a:pPr lvl="0">
              <a:defRPr/>
            </a:pPr>
            <a:r>
              <a:rPr lang="en-US" altLang="zh-TW" sz="3600" b="1" spc="-1" dirty="0">
                <a:solidFill>
                  <a:srgbClr val="000000"/>
                </a:solidFill>
                <a:latin typeface="Arial" panose="020B0604020202020204" pitchFamily="34" charset="0"/>
                <a:ea typeface="微軟正黑體"/>
                <a:cs typeface="Arial" panose="020B0604020202020204" pitchFamily="34" charset="0"/>
              </a:rPr>
              <a:t>19.</a:t>
            </a:r>
            <a:r>
              <a:rPr lang="zh-TW" altLang="zh-TW" sz="3600" b="1" dirty="0">
                <a:solidFill>
                  <a:prstClr val="black"/>
                </a:solidFill>
                <a:latin typeface="Arial" panose="020B0604020202020204" pitchFamily="34" charset="0"/>
                <a:cs typeface="Arial" panose="020B0604020202020204" pitchFamily="34" charset="0"/>
              </a:rPr>
              <a:t>附件</a:t>
            </a:r>
            <a:r>
              <a:rPr lang="en-US" altLang="zh-TW" sz="3600" b="1" dirty="0">
                <a:solidFill>
                  <a:prstClr val="black"/>
                </a:solidFill>
                <a:latin typeface="Arial" panose="020B0604020202020204" pitchFamily="34" charset="0"/>
                <a:cs typeface="Arial" panose="020B0604020202020204" pitchFamily="34" charset="0"/>
              </a:rPr>
              <a:t>1</a:t>
            </a:r>
            <a:r>
              <a:rPr lang="zh-TW" altLang="zh-TW" sz="3600" b="1" dirty="0">
                <a:solidFill>
                  <a:prstClr val="black"/>
                </a:solidFill>
                <a:latin typeface="Arial" panose="020B0604020202020204" pitchFamily="34" charset="0"/>
                <a:cs typeface="Arial" panose="020B0604020202020204" pitchFamily="34" charset="0"/>
              </a:rPr>
              <a:t>為放置空白表單</a:t>
            </a:r>
            <a:r>
              <a:rPr lang="en-US" altLang="zh-TW" sz="3600" b="1" dirty="0">
                <a:solidFill>
                  <a:prstClr val="black"/>
                </a:solidFill>
                <a:latin typeface="Arial" panose="020B0604020202020204" pitchFamily="34" charset="0"/>
                <a:cs typeface="Arial" panose="020B0604020202020204" pitchFamily="34" charset="0"/>
              </a:rPr>
              <a:t>,</a:t>
            </a:r>
            <a:r>
              <a:rPr lang="zh-TW" altLang="zh-TW" sz="3600" b="1" dirty="0">
                <a:solidFill>
                  <a:srgbClr val="FF00FF"/>
                </a:solidFill>
                <a:latin typeface="Arial" panose="020B0604020202020204" pitchFamily="34" charset="0"/>
                <a:cs typeface="Arial" panose="020B0604020202020204" pitchFamily="34" charset="0"/>
              </a:rPr>
              <a:t>不是將原本本文中資料複製至此</a:t>
            </a:r>
            <a:r>
              <a:rPr lang="en-US" altLang="zh-TW" sz="3600" b="1" dirty="0">
                <a:solidFill>
                  <a:prstClr val="black"/>
                </a:solidFill>
                <a:latin typeface="Arial" panose="020B0604020202020204" pitchFamily="34" charset="0"/>
                <a:cs typeface="Arial" panose="020B0604020202020204" pitchFamily="34" charset="0"/>
              </a:rPr>
              <a:t> </a:t>
            </a:r>
            <a:r>
              <a:rPr lang="en-US" altLang="zh-TW" sz="3600" b="1" spc="-1" dirty="0">
                <a:solidFill>
                  <a:srgbClr val="000000"/>
                </a:solidFill>
                <a:latin typeface="Arial" panose="020B0604020202020204" pitchFamily="34" charset="0"/>
                <a:ea typeface="微軟正黑體"/>
                <a:cs typeface="Arial" panose="020B0604020202020204" pitchFamily="34" charset="0"/>
              </a:rPr>
              <a:t>。</a:t>
            </a:r>
            <a:endParaRPr lang="en-US" altLang="zh-TW" sz="3600" b="1" spc="-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6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rPr>
              <a:t>20.</a:t>
            </a:r>
            <a:r>
              <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附表</a:t>
            </a:r>
            <a:r>
              <a:rPr kumimoji="0" lang="en-US"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1.1</a:t>
            </a:r>
            <a:r>
              <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校園環境安全檢查表中</a:t>
            </a:r>
            <a:r>
              <a:rPr kumimoji="0" lang="zh-TW" altLang="zh-TW" sz="3600" b="1" i="0" u="none" strike="noStrike" kern="1200" cap="none" spc="0" normalizeH="0" baseline="0" noProof="0" dirty="0">
                <a:ln>
                  <a:noFill/>
                </a:ln>
                <a:solidFill>
                  <a:srgbClr val="FF0000"/>
                </a:solidFill>
                <a:effectLst/>
                <a:uLnTx/>
                <a:uFillTx/>
                <a:latin typeface="Arial" panose="020B0604020202020204" pitchFamily="34" charset="0"/>
                <a:ea typeface="新細明體" panose="02020500000000000000" pitchFamily="18" charset="-120"/>
                <a:cs typeface="Arial" panose="020B0604020202020204" pitchFamily="34" charset="0"/>
              </a:rPr>
              <a:t>填表時間</a:t>
            </a:r>
            <a:r>
              <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需與本文中表</a:t>
            </a:r>
            <a:r>
              <a:rPr kumimoji="0" lang="en-US"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2.2</a:t>
            </a:r>
            <a:r>
              <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建物現況資料表安全檢查之</a:t>
            </a:r>
            <a:r>
              <a:rPr kumimoji="0" lang="zh-TW" altLang="zh-TW" sz="3600" b="1" i="0" u="none" strike="noStrike" kern="1200" cap="none" spc="0" normalizeH="0" baseline="0" noProof="0" dirty="0">
                <a:ln>
                  <a:noFill/>
                </a:ln>
                <a:solidFill>
                  <a:srgbClr val="0000FF"/>
                </a:solidFill>
                <a:effectLst/>
                <a:uLnTx/>
                <a:uFillTx/>
                <a:latin typeface="Arial" panose="020B0604020202020204" pitchFamily="34" charset="0"/>
                <a:ea typeface="新細明體" panose="02020500000000000000" pitchFamily="18" charset="-120"/>
                <a:cs typeface="Arial" panose="020B0604020202020204" pitchFamily="34" charset="0"/>
              </a:rPr>
              <a:t>檢核日期一致</a:t>
            </a:r>
            <a:r>
              <a:rPr kumimoji="0" lang="en-US" altLang="zh-TW" sz="36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600" b="1" i="0" u="none" strike="noStrike" kern="1200" cap="none" spc="-1" normalizeH="0" baseline="0" noProof="0" dirty="0">
              <a:ln>
                <a:noFill/>
              </a:ln>
              <a:solidFill>
                <a:srgbClr val="000000"/>
              </a:solidFill>
              <a:effectLst/>
              <a:uLnTx/>
              <a:uFillTx/>
              <a:latin typeface="微軟正黑體"/>
              <a:ea typeface="微軟正黑體"/>
              <a:cs typeface="+mn-cs"/>
            </a:endParaRPr>
          </a:p>
        </p:txBody>
      </p:sp>
      <p:sp>
        <p:nvSpPr>
          <p:cNvPr id="186" name="CustomShape 2"/>
          <p:cNvSpPr/>
          <p:nvPr/>
        </p:nvSpPr>
        <p:spPr>
          <a:xfrm>
            <a:off x="213256" y="393700"/>
            <a:ext cx="5395256"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4260323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2D28324-3CF4-704B-A0A3-E3B3FCE93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646165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352DA10-5065-B476-F99C-21715A84A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3189974" y="1498600"/>
            <a:ext cx="5052326" cy="16383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1536700" y="215902"/>
            <a:ext cx="25908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可用消防平面圖</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a:off x="3189974" y="594305"/>
            <a:ext cx="937526" cy="90429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501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BAC85CF9-6834-0EDA-2433-D916E8EC1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8" name="文字方塊 1"/>
          <p:cNvSpPr txBox="1">
            <a:spLocks noChangeArrowheads="1"/>
          </p:cNvSpPr>
          <p:nvPr/>
        </p:nvSpPr>
        <p:spPr bwMode="auto">
          <a:xfrm>
            <a:off x="1603375" y="1093611"/>
            <a:ext cx="7181850" cy="914857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3" name="文字方塊 1"/>
          <p:cNvSpPr txBox="1">
            <a:spLocks noChangeArrowheads="1"/>
          </p:cNvSpPr>
          <p:nvPr/>
        </p:nvSpPr>
        <p:spPr bwMode="auto">
          <a:xfrm>
            <a:off x="850900" y="165100"/>
            <a:ext cx="35052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a:t>
            </a:r>
            <a:r>
              <a:rPr kumimoji="1" lang="zh-TW" altLang="en-US" sz="2000" b="1" dirty="0">
                <a:solidFill>
                  <a:srgbClr val="FF0000"/>
                </a:solidFill>
                <a:latin typeface="Arial" pitchFamily="34" charset="0"/>
                <a:ea typeface="新細明體" pitchFamily="18" charset="-120"/>
                <a:cs typeface="新細明體" pitchFamily="18" charset="-120"/>
              </a:rPr>
              <a:t>依項目逐一編號</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填寫</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4" name="直線單箭頭接點 7"/>
          <p:cNvCxnSpPr/>
          <p:nvPr/>
        </p:nvCxnSpPr>
        <p:spPr>
          <a:xfrm>
            <a:off x="2603500" y="613045"/>
            <a:ext cx="381000" cy="47607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4051300" y="689007"/>
            <a:ext cx="2286000" cy="40011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6" name="文字方塊 1"/>
          <p:cNvSpPr txBox="1">
            <a:spLocks noChangeArrowheads="1"/>
          </p:cNvSpPr>
          <p:nvPr/>
        </p:nvSpPr>
        <p:spPr bwMode="auto">
          <a:xfrm>
            <a:off x="6337300" y="175281"/>
            <a:ext cx="35052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學校有廚房者須填寫</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7" name="直線單箭頭接點 7"/>
          <p:cNvCxnSpPr/>
          <p:nvPr/>
        </p:nvCxnSpPr>
        <p:spPr>
          <a:xfrm flipH="1">
            <a:off x="6337300" y="637553"/>
            <a:ext cx="1066800" cy="259837"/>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239AB886-234A-1BCD-3D3F-50E652F36726}"/>
              </a:ext>
            </a:extLst>
          </p:cNvPr>
          <p:cNvSpPr txBox="1">
            <a:spLocks noChangeArrowheads="1"/>
          </p:cNvSpPr>
          <p:nvPr/>
        </p:nvSpPr>
        <p:spPr bwMode="auto">
          <a:xfrm>
            <a:off x="6032500" y="5327590"/>
            <a:ext cx="2362200" cy="400110"/>
          </a:xfrm>
          <a:prstGeom prst="rect">
            <a:avLst/>
          </a:prstGeom>
          <a:solidFill>
            <a:srgbClr val="FFFF00"/>
          </a:solidFill>
          <a:ln w="7620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為內裝照片 非外觀</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0" name="直線單箭頭接點 7">
            <a:extLst>
              <a:ext uri="{FF2B5EF4-FFF2-40B4-BE49-F238E27FC236}">
                <a16:creationId xmlns:a16="http://schemas.microsoft.com/office/drawing/2014/main" id="{6F75E32B-5F71-4C2C-9348-59D670C7BA75}"/>
              </a:ext>
            </a:extLst>
          </p:cNvPr>
          <p:cNvCxnSpPr>
            <a:cxnSpLocks/>
            <a:stCxn id="2" idx="2"/>
          </p:cNvCxnSpPr>
          <p:nvPr/>
        </p:nvCxnSpPr>
        <p:spPr>
          <a:xfrm flipH="1">
            <a:off x="6337300" y="5727700"/>
            <a:ext cx="876300" cy="5334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374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62456E9D-1BD7-DB6D-4951-3A3BB2131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2" name="文字方塊 1">
            <a:extLst>
              <a:ext uri="{FF2B5EF4-FFF2-40B4-BE49-F238E27FC236}">
                <a16:creationId xmlns:a16="http://schemas.microsoft.com/office/drawing/2014/main" id="{5ADA4089-BE87-9C04-AEDE-1D5B5717C835}"/>
              </a:ext>
            </a:extLst>
          </p:cNvPr>
          <p:cNvSpPr txBox="1">
            <a:spLocks noChangeArrowheads="1"/>
          </p:cNvSpPr>
          <p:nvPr/>
        </p:nvSpPr>
        <p:spPr bwMode="auto">
          <a:xfrm>
            <a:off x="3189974" y="1498600"/>
            <a:ext cx="4747526" cy="37719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a:extLst>
              <a:ext uri="{FF2B5EF4-FFF2-40B4-BE49-F238E27FC236}">
                <a16:creationId xmlns:a16="http://schemas.microsoft.com/office/drawing/2014/main" id="{85DE3F19-A4A5-8691-68D6-7B17B122C1F3}"/>
              </a:ext>
            </a:extLst>
          </p:cNvPr>
          <p:cNvSpPr txBox="1">
            <a:spLocks noChangeArrowheads="1"/>
          </p:cNvSpPr>
          <p:nvPr/>
        </p:nvSpPr>
        <p:spPr bwMode="auto">
          <a:xfrm>
            <a:off x="1536700" y="215902"/>
            <a:ext cx="25908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可用消防平面圖</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a:extLst>
              <a:ext uri="{FF2B5EF4-FFF2-40B4-BE49-F238E27FC236}">
                <a16:creationId xmlns:a16="http://schemas.microsoft.com/office/drawing/2014/main" id="{DB7D56E1-0024-6CCD-5FFE-9355D8E3B694}"/>
              </a:ext>
            </a:extLst>
          </p:cNvPr>
          <p:cNvCxnSpPr/>
          <p:nvPr/>
        </p:nvCxnSpPr>
        <p:spPr>
          <a:xfrm>
            <a:off x="3189974" y="594305"/>
            <a:ext cx="937526" cy="90429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a:extLst>
              <a:ext uri="{FF2B5EF4-FFF2-40B4-BE49-F238E27FC236}">
                <a16:creationId xmlns:a16="http://schemas.microsoft.com/office/drawing/2014/main" id="{17EF3382-C9C8-69BF-DE51-6A03D789494C}"/>
              </a:ext>
            </a:extLst>
          </p:cNvPr>
          <p:cNvSpPr txBox="1">
            <a:spLocks noChangeArrowheads="1"/>
          </p:cNvSpPr>
          <p:nvPr/>
        </p:nvSpPr>
        <p:spPr bwMode="auto">
          <a:xfrm>
            <a:off x="6307142" y="3746500"/>
            <a:ext cx="1630358" cy="526909"/>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a:extLst>
              <a:ext uri="{FF2B5EF4-FFF2-40B4-BE49-F238E27FC236}">
                <a16:creationId xmlns:a16="http://schemas.microsoft.com/office/drawing/2014/main" id="{C97A5640-291F-BE68-47F7-9721312BC1D7}"/>
              </a:ext>
            </a:extLst>
          </p:cNvPr>
          <p:cNvSpPr txBox="1">
            <a:spLocks noChangeArrowheads="1"/>
          </p:cNvSpPr>
          <p:nvPr/>
        </p:nvSpPr>
        <p:spPr bwMode="auto">
          <a:xfrm>
            <a:off x="3898900" y="7067082"/>
            <a:ext cx="4267200" cy="461665"/>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  </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須將</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滅火器位置</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標示上去</a:t>
            </a:r>
            <a:endParaRPr kumimoji="1" lang="zh-TW"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8" name="直線單箭頭接點 7">
            <a:extLst>
              <a:ext uri="{FF2B5EF4-FFF2-40B4-BE49-F238E27FC236}">
                <a16:creationId xmlns:a16="http://schemas.microsoft.com/office/drawing/2014/main" id="{47815633-8362-A3E9-9474-73F4DCA8C97F}"/>
              </a:ext>
            </a:extLst>
          </p:cNvPr>
          <p:cNvCxnSpPr/>
          <p:nvPr/>
        </p:nvCxnSpPr>
        <p:spPr>
          <a:xfrm flipV="1">
            <a:off x="6215885" y="4288133"/>
            <a:ext cx="1103667" cy="276316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a:extLst>
              <a:ext uri="{FF2B5EF4-FFF2-40B4-BE49-F238E27FC236}">
                <a16:creationId xmlns:a16="http://schemas.microsoft.com/office/drawing/2014/main" id="{2ED8341C-E3EC-A324-89E0-6CF4757A14EB}"/>
              </a:ext>
            </a:extLst>
          </p:cNvPr>
          <p:cNvSpPr txBox="1">
            <a:spLocks noChangeArrowheads="1"/>
          </p:cNvSpPr>
          <p:nvPr/>
        </p:nvSpPr>
        <p:spPr bwMode="auto">
          <a:xfrm>
            <a:off x="4911305" y="2391956"/>
            <a:ext cx="1858958" cy="728013"/>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10" name="文字方塊 1">
            <a:extLst>
              <a:ext uri="{FF2B5EF4-FFF2-40B4-BE49-F238E27FC236}">
                <a16:creationId xmlns:a16="http://schemas.microsoft.com/office/drawing/2014/main" id="{D765D02B-BC71-3BF6-DD8D-733D2032E935}"/>
              </a:ext>
            </a:extLst>
          </p:cNvPr>
          <p:cNvSpPr txBox="1">
            <a:spLocks noChangeArrowheads="1"/>
          </p:cNvSpPr>
          <p:nvPr/>
        </p:nvSpPr>
        <p:spPr bwMode="auto">
          <a:xfrm>
            <a:off x="394845" y="5627125"/>
            <a:ext cx="4267200" cy="830997"/>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  </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須將</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廚房內各項設施</a:t>
            </a:r>
            <a:r>
              <a:rPr kumimoji="1" lang="zh-TW" altLang="en-US" sz="2400" b="1" dirty="0">
                <a:solidFill>
                  <a:srgbClr val="FF00FF"/>
                </a:solidFill>
                <a:latin typeface="Arial" pitchFamily="34" charset="0"/>
                <a:ea typeface="新細明體" pitchFamily="18" charset="-120"/>
                <a:cs typeface="新細明體" pitchFamily="18" charset="-120"/>
              </a:rPr>
              <a:t>及</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設備</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標示出來</a:t>
            </a:r>
            <a:endParaRPr kumimoji="1" lang="zh-TW"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11" name="直線單箭頭接點 10">
            <a:extLst>
              <a:ext uri="{FF2B5EF4-FFF2-40B4-BE49-F238E27FC236}">
                <a16:creationId xmlns:a16="http://schemas.microsoft.com/office/drawing/2014/main" id="{30B39DE1-49BC-6098-EE22-7626A56A1516}"/>
              </a:ext>
            </a:extLst>
          </p:cNvPr>
          <p:cNvCxnSpPr>
            <a:cxnSpLocks/>
          </p:cNvCxnSpPr>
          <p:nvPr/>
        </p:nvCxnSpPr>
        <p:spPr>
          <a:xfrm flipV="1">
            <a:off x="2213130" y="3142194"/>
            <a:ext cx="3088918" cy="248493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001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77E373D5-26CF-B343-73A0-631FDC3E1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850900" y="73660"/>
            <a:ext cx="35052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a:t>
            </a:r>
            <a:r>
              <a:rPr kumimoji="1" lang="zh-TW" altLang="en-US" sz="2000" b="1" dirty="0">
                <a:solidFill>
                  <a:srgbClr val="FF0000"/>
                </a:solidFill>
                <a:latin typeface="Arial" pitchFamily="34" charset="0"/>
                <a:ea typeface="新細明體" pitchFamily="18" charset="-120"/>
                <a:cs typeface="新細明體" pitchFamily="18" charset="-120"/>
              </a:rPr>
              <a:t>依項目逐一編號</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填寫</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4" name="直線單箭頭接點 7"/>
          <p:cNvCxnSpPr/>
          <p:nvPr/>
        </p:nvCxnSpPr>
        <p:spPr>
          <a:xfrm>
            <a:off x="2232249" y="452892"/>
            <a:ext cx="676051" cy="51374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 name="文字方塊 1"/>
          <p:cNvSpPr txBox="1">
            <a:spLocks noChangeArrowheads="1"/>
          </p:cNvSpPr>
          <p:nvPr/>
        </p:nvSpPr>
        <p:spPr bwMode="auto">
          <a:xfrm>
            <a:off x="3975100" y="645358"/>
            <a:ext cx="2607222"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6" name="文字方塊 1"/>
          <p:cNvSpPr txBox="1">
            <a:spLocks noChangeArrowheads="1"/>
          </p:cNvSpPr>
          <p:nvPr/>
        </p:nvSpPr>
        <p:spPr bwMode="auto">
          <a:xfrm>
            <a:off x="6261100" y="73660"/>
            <a:ext cx="35052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學校有實驗教室者須填寫</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7" name="直線單箭頭接點 6"/>
          <p:cNvCxnSpPr>
            <a:endCxn id="5" idx="3"/>
          </p:cNvCxnSpPr>
          <p:nvPr/>
        </p:nvCxnSpPr>
        <p:spPr>
          <a:xfrm flipH="1">
            <a:off x="6582322" y="452892"/>
            <a:ext cx="1060128" cy="392521"/>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p:cNvSpPr txBox="1">
            <a:spLocks noChangeArrowheads="1"/>
          </p:cNvSpPr>
          <p:nvPr/>
        </p:nvSpPr>
        <p:spPr bwMode="auto">
          <a:xfrm>
            <a:off x="1993900" y="966632"/>
            <a:ext cx="6934200" cy="764142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9" name="文字方塊 1"/>
          <p:cNvSpPr txBox="1">
            <a:spLocks noChangeArrowheads="1"/>
          </p:cNvSpPr>
          <p:nvPr/>
        </p:nvSpPr>
        <p:spPr bwMode="auto">
          <a:xfrm>
            <a:off x="6341280" y="6156702"/>
            <a:ext cx="1630358" cy="526909"/>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10" name="文字方塊 1"/>
          <p:cNvSpPr txBox="1">
            <a:spLocks noChangeArrowheads="1"/>
          </p:cNvSpPr>
          <p:nvPr/>
        </p:nvSpPr>
        <p:spPr bwMode="auto">
          <a:xfrm>
            <a:off x="4326128" y="9477285"/>
            <a:ext cx="2367291"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增加</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不適用</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選項</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11" name="直線單箭頭接點 7"/>
          <p:cNvCxnSpPr/>
          <p:nvPr/>
        </p:nvCxnSpPr>
        <p:spPr>
          <a:xfrm flipV="1">
            <a:off x="6067139" y="6698335"/>
            <a:ext cx="1103667" cy="276316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854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C8F210F7-FD2B-499F-F806-33352393F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4" name="文字方塊 1">
            <a:extLst>
              <a:ext uri="{FF2B5EF4-FFF2-40B4-BE49-F238E27FC236}">
                <a16:creationId xmlns:a16="http://schemas.microsoft.com/office/drawing/2014/main" id="{3E820987-DD91-45CE-4E10-FB20BEB01C46}"/>
              </a:ext>
            </a:extLst>
          </p:cNvPr>
          <p:cNvSpPr txBox="1">
            <a:spLocks noChangeArrowheads="1"/>
          </p:cNvSpPr>
          <p:nvPr/>
        </p:nvSpPr>
        <p:spPr bwMode="auto">
          <a:xfrm>
            <a:off x="6910739" y="7601619"/>
            <a:ext cx="1048369" cy="559449"/>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5" name="文字方塊 1">
            <a:extLst>
              <a:ext uri="{FF2B5EF4-FFF2-40B4-BE49-F238E27FC236}">
                <a16:creationId xmlns:a16="http://schemas.microsoft.com/office/drawing/2014/main" id="{3E91D79E-8E4E-D0DB-3AB2-DF8BA93FD111}"/>
              </a:ext>
            </a:extLst>
          </p:cNvPr>
          <p:cNvSpPr txBox="1">
            <a:spLocks noChangeArrowheads="1"/>
          </p:cNvSpPr>
          <p:nvPr/>
        </p:nvSpPr>
        <p:spPr bwMode="auto">
          <a:xfrm>
            <a:off x="5575300" y="9903119"/>
            <a:ext cx="4267200" cy="461665"/>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  </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須將</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滅火器位置</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標示上去</a:t>
            </a:r>
            <a:endParaRPr kumimoji="1" lang="zh-TW"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6" name="直線單箭頭接點 5">
            <a:extLst>
              <a:ext uri="{FF2B5EF4-FFF2-40B4-BE49-F238E27FC236}">
                <a16:creationId xmlns:a16="http://schemas.microsoft.com/office/drawing/2014/main" id="{F1C84D30-0E62-12D1-FE66-8CB9259E7B0D}"/>
              </a:ext>
            </a:extLst>
          </p:cNvPr>
          <p:cNvCxnSpPr>
            <a:cxnSpLocks/>
          </p:cNvCxnSpPr>
          <p:nvPr/>
        </p:nvCxnSpPr>
        <p:spPr>
          <a:xfrm flipV="1">
            <a:off x="6718298" y="8202012"/>
            <a:ext cx="494067" cy="1701107"/>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a:extLst>
              <a:ext uri="{FF2B5EF4-FFF2-40B4-BE49-F238E27FC236}">
                <a16:creationId xmlns:a16="http://schemas.microsoft.com/office/drawing/2014/main" id="{B85CC332-5C6F-FB32-7D90-F2D3FD914F9A}"/>
              </a:ext>
            </a:extLst>
          </p:cNvPr>
          <p:cNvSpPr txBox="1">
            <a:spLocks noChangeArrowheads="1"/>
          </p:cNvSpPr>
          <p:nvPr/>
        </p:nvSpPr>
        <p:spPr bwMode="auto">
          <a:xfrm>
            <a:off x="3289300" y="5723761"/>
            <a:ext cx="3923065" cy="1416193"/>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9" name="文字方塊 1">
            <a:extLst>
              <a:ext uri="{FF2B5EF4-FFF2-40B4-BE49-F238E27FC236}">
                <a16:creationId xmlns:a16="http://schemas.microsoft.com/office/drawing/2014/main" id="{D0053AD7-47D9-4DE7-6BBB-8F4B56138D9E}"/>
              </a:ext>
            </a:extLst>
          </p:cNvPr>
          <p:cNvSpPr txBox="1">
            <a:spLocks noChangeArrowheads="1"/>
          </p:cNvSpPr>
          <p:nvPr/>
        </p:nvSpPr>
        <p:spPr bwMode="auto">
          <a:xfrm>
            <a:off x="88900" y="2253511"/>
            <a:ext cx="4267200" cy="830997"/>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  </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須將</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實驗室內各項設施</a:t>
            </a:r>
            <a:r>
              <a:rPr kumimoji="1" lang="en-US"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r>
              <a:rPr kumimoji="1" lang="zh-TW" altLang="en-US"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標示出來</a:t>
            </a:r>
            <a:endParaRPr kumimoji="1" lang="zh-TW" altLang="zh-TW" sz="24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10" name="直線單箭頭接點 9">
            <a:extLst>
              <a:ext uri="{FF2B5EF4-FFF2-40B4-BE49-F238E27FC236}">
                <a16:creationId xmlns:a16="http://schemas.microsoft.com/office/drawing/2014/main" id="{9FEF5F90-C4EE-3832-1809-D075AC2BC572}"/>
              </a:ext>
            </a:extLst>
          </p:cNvPr>
          <p:cNvCxnSpPr>
            <a:cxnSpLocks/>
          </p:cNvCxnSpPr>
          <p:nvPr/>
        </p:nvCxnSpPr>
        <p:spPr>
          <a:xfrm>
            <a:off x="1917700" y="3084508"/>
            <a:ext cx="2895600" cy="2639253"/>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50B0697B-E1DD-8663-8295-521035EAF779}"/>
              </a:ext>
            </a:extLst>
          </p:cNvPr>
          <p:cNvSpPr txBox="1">
            <a:spLocks noChangeArrowheads="1"/>
          </p:cNvSpPr>
          <p:nvPr/>
        </p:nvSpPr>
        <p:spPr bwMode="auto">
          <a:xfrm>
            <a:off x="7708900" y="1079500"/>
            <a:ext cx="2362200" cy="400110"/>
          </a:xfrm>
          <a:prstGeom prst="rect">
            <a:avLst/>
          </a:prstGeom>
          <a:solidFill>
            <a:srgbClr val="FFFF00"/>
          </a:solidFill>
          <a:ln w="7620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為內裝照片 非外觀</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7" name="直線單箭頭接點 7">
            <a:extLst>
              <a:ext uri="{FF2B5EF4-FFF2-40B4-BE49-F238E27FC236}">
                <a16:creationId xmlns:a16="http://schemas.microsoft.com/office/drawing/2014/main" id="{CD24CCF6-2B5C-DBB8-ADF5-36E15AEC525B}"/>
              </a:ext>
            </a:extLst>
          </p:cNvPr>
          <p:cNvCxnSpPr>
            <a:cxnSpLocks/>
            <a:stCxn id="3" idx="2"/>
          </p:cNvCxnSpPr>
          <p:nvPr/>
        </p:nvCxnSpPr>
        <p:spPr>
          <a:xfrm flipH="1">
            <a:off x="7708900" y="1479610"/>
            <a:ext cx="1181100" cy="773901"/>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966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D5BEF4A-B4E1-9C9A-336B-C68452026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680328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05362812-D059-E350-CDA7-90E37394E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3300"/>
            <a:ext cx="10693400" cy="8124172"/>
          </a:xfrm>
          <a:prstGeom prst="rect">
            <a:avLst/>
          </a:prstGeom>
        </p:spPr>
      </p:pic>
      <p:sp>
        <p:nvSpPr>
          <p:cNvPr id="3" name="文字方塊 1"/>
          <p:cNvSpPr txBox="1">
            <a:spLocks noChangeArrowheads="1"/>
          </p:cNvSpPr>
          <p:nvPr/>
        </p:nvSpPr>
        <p:spPr bwMode="auto">
          <a:xfrm>
            <a:off x="4294956" y="1604668"/>
            <a:ext cx="2423343" cy="52584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1048917" y="482969"/>
            <a:ext cx="4145383"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表</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2.5</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內</a:t>
            </a:r>
            <a:r>
              <a:rPr kumimoji="1" lang="zh-TW" altLang="en-US" sz="2000" b="1" dirty="0">
                <a:solidFill>
                  <a:srgbClr val="FF00FF"/>
                </a:solidFill>
                <a:latin typeface="Arial" pitchFamily="34" charset="0"/>
                <a:ea typeface="新細明體" pitchFamily="18" charset="-120"/>
                <a:cs typeface="新細明體" pitchFamily="18" charset="-120"/>
              </a:rPr>
              <a:t>之</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文字說明做部分修正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a:off x="2603500" y="883079"/>
            <a:ext cx="1691456" cy="660878"/>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2D98F3FA-6DCF-507E-96E4-79B28F6A5074}"/>
              </a:ext>
            </a:extLst>
          </p:cNvPr>
          <p:cNvSpPr txBox="1">
            <a:spLocks noChangeArrowheads="1"/>
          </p:cNvSpPr>
          <p:nvPr/>
        </p:nvSpPr>
        <p:spPr bwMode="auto">
          <a:xfrm>
            <a:off x="2755900" y="8318500"/>
            <a:ext cx="7411358" cy="2246769"/>
          </a:xfrm>
          <a:prstGeom prst="rect">
            <a:avLst/>
          </a:prstGeom>
          <a:solidFill>
            <a:srgbClr val="FFFF00"/>
          </a:solidFill>
          <a:ln w="7620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部分單位已改制，請修正相關中央目的事業主管機關名稱，如</a:t>
            </a:r>
            <a:endPar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CC"/>
                </a:solidFill>
                <a:effectLst/>
                <a:latin typeface="Arial" pitchFamily="34" charset="0"/>
                <a:ea typeface="新細明體" pitchFamily="18" charset="-120"/>
                <a:cs typeface="新細明體" pitchFamily="18" charset="-120"/>
              </a:rPr>
              <a:t>環保署→</a:t>
            </a:r>
            <a:r>
              <a:rPr kumimoji="1" lang="zh-TW" altLang="en-US" sz="2000" b="1" i="0" u="none" strike="noStrike" cap="none" normalizeH="0" baseline="0" dirty="0">
                <a:ln>
                  <a:noFill/>
                </a:ln>
                <a:solidFill>
                  <a:srgbClr val="006600"/>
                </a:solidFill>
                <a:effectLst/>
                <a:latin typeface="Arial" pitchFamily="34" charset="0"/>
                <a:ea typeface="新細明體" pitchFamily="18" charset="-120"/>
                <a:cs typeface="新細明體" pitchFamily="18" charset="-120"/>
              </a:rPr>
              <a:t>環境部</a:t>
            </a:r>
            <a:endParaRPr kumimoji="1" lang="en-US" altLang="zh-TW" sz="2000" b="1" i="0" u="none" strike="noStrike" cap="none" normalizeH="0" baseline="0" dirty="0">
              <a:ln>
                <a:noFill/>
              </a:ln>
              <a:solidFill>
                <a:srgbClr val="006600"/>
              </a:solidFill>
              <a:effectLst/>
              <a:latin typeface="Arial" pitchFamily="34" charset="0"/>
              <a:ea typeface="新細明體" pitchFamily="18" charset="-120"/>
              <a:cs typeface="新細明體" pitchFamily="18" charset="-120"/>
            </a:endParaRPr>
          </a:p>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CC"/>
                </a:solidFill>
                <a:effectLst/>
                <a:latin typeface="Arial" pitchFamily="34" charset="0"/>
                <a:ea typeface="新細明體" pitchFamily="18" charset="-120"/>
                <a:cs typeface="新細明體" pitchFamily="18" charset="-120"/>
              </a:rPr>
              <a:t>農委會水土保持局→</a:t>
            </a:r>
            <a:r>
              <a:rPr kumimoji="1" lang="zh-TW" altLang="en-US" sz="2000" b="1" dirty="0">
                <a:solidFill>
                  <a:srgbClr val="006600"/>
                </a:solidFill>
                <a:latin typeface="Arial" pitchFamily="34" charset="0"/>
                <a:ea typeface="新細明體" pitchFamily="18" charset="-120"/>
              </a:rPr>
              <a:t>農業部農村發展及水土保持署</a:t>
            </a:r>
            <a:endParaRPr kumimoji="1" lang="en-US" altLang="zh-TW" sz="2000" b="1" dirty="0">
              <a:solidFill>
                <a:srgbClr val="006600"/>
              </a:solidFill>
              <a:latin typeface="Arial" pitchFamily="34" charset="0"/>
              <a:ea typeface="新細明體" pitchFamily="18" charset="-120"/>
            </a:endParaRPr>
          </a:p>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0000CC"/>
                </a:solidFill>
                <a:effectLst/>
                <a:latin typeface="Arial" pitchFamily="34" charset="0"/>
                <a:ea typeface="新細明體" pitchFamily="18" charset="-120"/>
                <a:cs typeface="新細明體" pitchFamily="18" charset="-120"/>
              </a:rPr>
              <a:t>交通部</a:t>
            </a:r>
            <a:r>
              <a:rPr kumimoji="1" lang="zh-TW" altLang="en-US" sz="2000" b="1" i="0" u="none" strike="noStrike" cap="none" normalizeH="0" baseline="0" dirty="0">
                <a:ln>
                  <a:noFill/>
                </a:ln>
                <a:solidFill>
                  <a:srgbClr val="0000CC"/>
                </a:solidFill>
                <a:effectLst/>
                <a:latin typeface="Arial" pitchFamily="34" charset="0"/>
                <a:ea typeface="新細明體" pitchFamily="18" charset="-120"/>
                <a:cs typeface="新細明體" pitchFamily="18" charset="-120"/>
              </a:rPr>
              <a:t>中央氣象局→</a:t>
            </a:r>
            <a:r>
              <a:rPr kumimoji="1" lang="zh-TW" altLang="en-US" sz="2000" b="1" dirty="0">
                <a:solidFill>
                  <a:srgbClr val="006600"/>
                </a:solidFill>
                <a:latin typeface="Arial" pitchFamily="34" charset="0"/>
                <a:ea typeface="新細明體" pitchFamily="18" charset="-120"/>
              </a:rPr>
              <a:t>交通部中央氣象署</a:t>
            </a:r>
            <a:endParaRPr kumimoji="1" lang="en-US" altLang="zh-TW" sz="2000" b="1" dirty="0">
              <a:solidFill>
                <a:srgbClr val="006600"/>
              </a:solidFill>
              <a:latin typeface="Arial" pitchFamily="34" charset="0"/>
              <a:ea typeface="新細明體" pitchFamily="18" charset="-120"/>
            </a:endParaRPr>
          </a:p>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CC"/>
                </a:solidFill>
                <a:effectLst/>
                <a:latin typeface="Arial" pitchFamily="34" charset="0"/>
                <a:ea typeface="新細明體" pitchFamily="18" charset="-120"/>
                <a:cs typeface="新細明體" pitchFamily="18" charset="-120"/>
              </a:rPr>
              <a:t>經濟部中央地質調查所→</a:t>
            </a:r>
            <a:r>
              <a:rPr kumimoji="1" lang="zh-TW" altLang="en-US" sz="2000" b="1" dirty="0">
                <a:solidFill>
                  <a:srgbClr val="006600"/>
                </a:solidFill>
                <a:latin typeface="Arial" pitchFamily="34" charset="0"/>
                <a:ea typeface="新細明體" pitchFamily="18" charset="-120"/>
              </a:rPr>
              <a:t>經濟部地質調查及礦業管理中心</a:t>
            </a:r>
            <a:endParaRPr kumimoji="1" lang="en-US" altLang="zh-TW" sz="2000" b="1" dirty="0">
              <a:solidFill>
                <a:srgbClr val="006600"/>
              </a:solidFill>
              <a:latin typeface="Arial" pitchFamily="34" charset="0"/>
              <a:ea typeface="新細明體" pitchFamily="18" charset="-120"/>
            </a:endParaRPr>
          </a:p>
          <a:p>
            <a:pPr marL="0" marR="0" lvl="0" indent="0"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00CC"/>
                </a:solidFill>
                <a:effectLst/>
                <a:latin typeface="Arial" pitchFamily="34" charset="0"/>
                <a:ea typeface="新細明體" pitchFamily="18" charset="-120"/>
                <a:cs typeface="新細明體" pitchFamily="18" charset="-120"/>
              </a:rPr>
              <a:t>行政院原子能委員會→</a:t>
            </a:r>
            <a:r>
              <a:rPr kumimoji="1" lang="zh-TW" altLang="en-US" sz="2000" b="1" dirty="0">
                <a:solidFill>
                  <a:srgbClr val="006600"/>
                </a:solidFill>
                <a:latin typeface="Arial" pitchFamily="34" charset="0"/>
                <a:ea typeface="新細明體" pitchFamily="18" charset="-120"/>
              </a:rPr>
              <a:t>核能安全委員會</a:t>
            </a:r>
            <a:endParaRPr kumimoji="1" lang="en-US" altLang="zh-TW" sz="2000" b="1" dirty="0">
              <a:solidFill>
                <a:srgbClr val="006600"/>
              </a:solidFill>
              <a:latin typeface="Arial" pitchFamily="34" charset="0"/>
              <a:ea typeface="新細明體" pitchFamily="18" charset="-120"/>
            </a:endParaRPr>
          </a:p>
          <a:p>
            <a:pPr marL="0" marR="0" lvl="0" indent="0" defTabSz="914400" rtl="0" eaLnBrk="1" fontAlgn="base" latinLnBrk="0" hangingPunct="1">
              <a:lnSpc>
                <a:spcPct val="100000"/>
              </a:lnSpc>
              <a:spcBef>
                <a:spcPct val="0"/>
              </a:spcBef>
              <a:spcAft>
                <a:spcPct val="0"/>
              </a:spcAft>
              <a:buClrTx/>
              <a:buSzTx/>
              <a:buFontTx/>
              <a:buNone/>
              <a:tabLst/>
            </a:pPr>
            <a:r>
              <a:rPr kumimoji="1" lang="en-US" altLang="zh-TW" sz="2000" b="1" dirty="0">
                <a:solidFill>
                  <a:srgbClr val="0000CC"/>
                </a:solidFill>
                <a:latin typeface="Arial" pitchFamily="34" charset="0"/>
                <a:ea typeface="新細明體" pitchFamily="18" charset="-120"/>
              </a:rPr>
              <a:t>…</a:t>
            </a:r>
            <a:endParaRPr kumimoji="1" lang="zh-TW" altLang="zh-TW" sz="2000" b="1" dirty="0">
              <a:solidFill>
                <a:srgbClr val="0000CC"/>
              </a:solidFill>
              <a:latin typeface="Arial" pitchFamily="34" charset="0"/>
              <a:ea typeface="新細明體" pitchFamily="18" charset="-120"/>
            </a:endParaRPr>
          </a:p>
        </p:txBody>
      </p:sp>
      <p:cxnSp>
        <p:nvCxnSpPr>
          <p:cNvPr id="7" name="直線單箭頭接點 7">
            <a:extLst>
              <a:ext uri="{FF2B5EF4-FFF2-40B4-BE49-F238E27FC236}">
                <a16:creationId xmlns:a16="http://schemas.microsoft.com/office/drawing/2014/main" id="{7858B835-F961-CA99-DFB0-43E6265B7458}"/>
              </a:ext>
            </a:extLst>
          </p:cNvPr>
          <p:cNvCxnSpPr>
            <a:cxnSpLocks/>
            <a:stCxn id="2" idx="1"/>
          </p:cNvCxnSpPr>
          <p:nvPr/>
        </p:nvCxnSpPr>
        <p:spPr>
          <a:xfrm flipH="1" flipV="1">
            <a:off x="2090058" y="7785101"/>
            <a:ext cx="665842" cy="165678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029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6602CB-5661-96BA-3FE9-1A4205B5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5928"/>
            <a:ext cx="10693400" cy="7561544"/>
          </a:xfrm>
          <a:prstGeom prst="rect">
            <a:avLst/>
          </a:prstGeom>
        </p:spPr>
      </p:pic>
    </p:spTree>
    <p:extLst>
      <p:ext uri="{BB962C8B-B14F-4D97-AF65-F5344CB8AC3E}">
        <p14:creationId xmlns:p14="http://schemas.microsoft.com/office/powerpoint/2010/main" val="31804786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AD832E1-E931-325C-09D7-88A94654F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0"/>
            <a:ext cx="10693400" cy="7561544"/>
          </a:xfrm>
          <a:prstGeom prst="rect">
            <a:avLst/>
          </a:prstGeom>
        </p:spPr>
      </p:pic>
      <p:sp>
        <p:nvSpPr>
          <p:cNvPr id="3" name="文字方塊 1"/>
          <p:cNvSpPr txBox="1">
            <a:spLocks noChangeArrowheads="1"/>
          </p:cNvSpPr>
          <p:nvPr/>
        </p:nvSpPr>
        <p:spPr bwMode="auto">
          <a:xfrm>
            <a:off x="3670300" y="7327900"/>
            <a:ext cx="3657600"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374900" y="8640676"/>
            <a:ext cx="25908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請更新瀏覽日期</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V="1">
            <a:off x="3887337" y="7728010"/>
            <a:ext cx="776258" cy="912666"/>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09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393700" y="1075841"/>
            <a:ext cx="9890974" cy="7862247"/>
          </a:xfrm>
          <a:prstGeom prst="rect">
            <a:avLst/>
          </a:prstGeom>
          <a:noFill/>
          <a:ln>
            <a:noFill/>
          </a:ln>
        </p:spPr>
        <p:style>
          <a:lnRef idx="0">
            <a:scrgbClr r="0" g="0" b="0"/>
          </a:lnRef>
          <a:fillRef idx="0">
            <a:scrgbClr r="0" g="0" b="0"/>
          </a:fillRef>
          <a:effectRef idx="0">
            <a:scrgbClr r="0" g="0" b="0"/>
          </a:effectRef>
          <a:fontRef idx="minor"/>
        </p:style>
        <p:txBody>
          <a:bodyPr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lang="en-US" altLang="zh-TW" sz="3600" b="1" dirty="0">
                <a:solidFill>
                  <a:prstClr val="black"/>
                </a:solidFill>
                <a:latin typeface="Arial" panose="020B0604020202020204" pitchFamily="34" charset="0"/>
                <a:cs typeface="Arial" panose="020B0604020202020204" pitchFamily="34" charset="0"/>
              </a:rPr>
              <a:t>21.</a:t>
            </a:r>
            <a:r>
              <a:rPr lang="zh-TW" altLang="zh-TW" sz="3600" b="1" dirty="0">
                <a:solidFill>
                  <a:prstClr val="black"/>
                </a:solidFill>
                <a:latin typeface="Arial" panose="020B0604020202020204" pitchFamily="34" charset="0"/>
                <a:cs typeface="Arial" panose="020B0604020202020204" pitchFamily="34" charset="0"/>
              </a:rPr>
              <a:t>附表</a:t>
            </a:r>
            <a:r>
              <a:rPr lang="en-US" altLang="zh-TW" sz="3600" b="1" dirty="0">
                <a:solidFill>
                  <a:prstClr val="black"/>
                </a:solidFill>
                <a:latin typeface="Arial" panose="020B0604020202020204" pitchFamily="34" charset="0"/>
                <a:cs typeface="Arial" panose="020B0604020202020204" pitchFamily="34" charset="0"/>
              </a:rPr>
              <a:t>1.1</a:t>
            </a:r>
            <a:r>
              <a:rPr lang="zh-TW" altLang="zh-TW" sz="3600" b="1" dirty="0">
                <a:solidFill>
                  <a:prstClr val="black"/>
                </a:solidFill>
                <a:latin typeface="Arial" panose="020B0604020202020204" pitchFamily="34" charset="0"/>
                <a:cs typeface="Arial" panose="020B0604020202020204" pitchFamily="34" charset="0"/>
              </a:rPr>
              <a:t>校園環境安全檢查表內之</a:t>
            </a:r>
            <a:r>
              <a:rPr lang="zh-TW" altLang="zh-TW" sz="3600" b="1" dirty="0">
                <a:solidFill>
                  <a:srgbClr val="FF00FF"/>
                </a:solidFill>
                <a:latin typeface="Arial" panose="020B0604020202020204" pitchFamily="34" charset="0"/>
                <a:cs typeface="Arial" panose="020B0604020202020204" pitchFamily="34" charset="0"/>
              </a:rPr>
              <a:t>維護時間</a:t>
            </a:r>
            <a:r>
              <a:rPr lang="zh-TW" altLang="zh-TW" sz="3600" b="1" dirty="0">
                <a:solidFill>
                  <a:prstClr val="black"/>
                </a:solidFill>
                <a:latin typeface="Arial" panose="020B0604020202020204" pitchFamily="34" charset="0"/>
                <a:cs typeface="Arial" panose="020B0604020202020204" pitchFamily="34" charset="0"/>
              </a:rPr>
              <a:t>及保養時間未更新為</a:t>
            </a:r>
            <a:r>
              <a:rPr lang="en-US" altLang="zh-TW" sz="3600" b="1" dirty="0">
                <a:solidFill>
                  <a:srgbClr val="0000FF"/>
                </a:solidFill>
                <a:latin typeface="Arial" panose="020B0604020202020204" pitchFamily="34" charset="0"/>
                <a:cs typeface="Arial" panose="020B0604020202020204" pitchFamily="34" charset="0"/>
              </a:rPr>
              <a:t>114</a:t>
            </a:r>
            <a:r>
              <a:rPr lang="zh-TW" altLang="zh-TW" sz="3600" b="1" dirty="0">
                <a:solidFill>
                  <a:srgbClr val="0000FF"/>
                </a:solidFill>
                <a:latin typeface="Arial" panose="020B0604020202020204" pitchFamily="34" charset="0"/>
                <a:cs typeface="Arial" panose="020B0604020202020204" pitchFamily="34" charset="0"/>
              </a:rPr>
              <a:t>年度</a:t>
            </a:r>
            <a:r>
              <a:rPr lang="en-US" altLang="zh-TW" sz="3600" b="1" dirty="0">
                <a:solidFill>
                  <a:prstClr val="black"/>
                </a:solidFill>
                <a:latin typeface="Arial" panose="020B0604020202020204" pitchFamily="34" charset="0"/>
                <a:cs typeface="Arial" panose="020B0604020202020204" pitchFamily="34" charset="0"/>
              </a:rPr>
              <a:t>;</a:t>
            </a:r>
            <a:r>
              <a:rPr lang="zh-TW" altLang="zh-TW" sz="3600" b="1" dirty="0">
                <a:solidFill>
                  <a:prstClr val="black"/>
                </a:solidFill>
                <a:latin typeface="Arial" panose="020B0604020202020204" pitchFamily="34" charset="0"/>
                <a:cs typeface="Arial" panose="020B0604020202020204" pitchFamily="34" charset="0"/>
              </a:rPr>
              <a:t>有設專人管理之建物有</a:t>
            </a:r>
            <a:r>
              <a:rPr lang="zh-TW" altLang="zh-TW" sz="3600" b="1" dirty="0">
                <a:solidFill>
                  <a:srgbClr val="FF0000"/>
                </a:solidFill>
                <a:latin typeface="Arial" panose="020B0604020202020204" pitchFamily="34" charset="0"/>
                <a:cs typeface="Arial" panose="020B0604020202020204" pitchFamily="34" charset="0"/>
              </a:rPr>
              <a:t>漏填寫管理時間</a:t>
            </a:r>
            <a:r>
              <a:rPr lang="en-US" altLang="zh-TW" sz="3600" b="1" spc="-1" dirty="0">
                <a:solidFill>
                  <a:srgbClr val="000000"/>
                </a:solidFill>
                <a:latin typeface="Arial" panose="020B0604020202020204" pitchFamily="34" charset="0"/>
                <a:ea typeface="微軟正黑體"/>
                <a:cs typeface="Arial" panose="020B0604020202020204" pitchFamily="34" charset="0"/>
              </a:rPr>
              <a:t>，</a:t>
            </a:r>
            <a:r>
              <a:rPr lang="zh-TW" altLang="en-US" sz="3600" b="1" spc="-1" dirty="0">
                <a:solidFill>
                  <a:srgbClr val="FF00FF"/>
                </a:solidFill>
                <a:latin typeface="Arial" panose="020B0604020202020204" pitchFamily="34" charset="0"/>
                <a:ea typeface="微軟正黑體"/>
                <a:cs typeface="Arial" panose="020B0604020202020204" pitchFamily="34" charset="0"/>
              </a:rPr>
              <a:t>每棟建物須填寫</a:t>
            </a:r>
            <a:r>
              <a:rPr lang="en-US" altLang="zh-TW" sz="3600" b="1" spc="-1" dirty="0">
                <a:solidFill>
                  <a:srgbClr val="FF00FF"/>
                </a:solidFill>
                <a:latin typeface="Arial" panose="020B0604020202020204" pitchFamily="34" charset="0"/>
                <a:ea typeface="微軟正黑體"/>
                <a:cs typeface="Arial" panose="020B0604020202020204" pitchFamily="34" charset="0"/>
              </a:rPr>
              <a:t>1</a:t>
            </a:r>
            <a:r>
              <a:rPr lang="zh-TW" altLang="en-US" sz="3600" b="1" spc="-1" dirty="0">
                <a:solidFill>
                  <a:srgbClr val="FF00FF"/>
                </a:solidFill>
                <a:latin typeface="Arial" panose="020B0604020202020204" pitchFamily="34" charset="0"/>
                <a:ea typeface="微軟正黑體"/>
                <a:cs typeface="Arial" panose="020B0604020202020204" pitchFamily="34" charset="0"/>
              </a:rPr>
              <a:t>份</a:t>
            </a:r>
            <a:r>
              <a:rPr lang="zh-TW" altLang="en-US" sz="3600" b="1" spc="-1" dirty="0">
                <a:solidFill>
                  <a:srgbClr val="000000"/>
                </a:solidFill>
                <a:latin typeface="Arial" panose="020B0604020202020204" pitchFamily="34" charset="0"/>
                <a:ea typeface="微軟正黑體"/>
                <a:cs typeface="Arial" panose="020B0604020202020204" pitchFamily="34" charset="0"/>
              </a:rPr>
              <a:t>而部分學校之部分表件有</a:t>
            </a:r>
            <a:r>
              <a:rPr lang="zh-TW" altLang="zh-TW" sz="3600" b="1" dirty="0">
                <a:solidFill>
                  <a:srgbClr val="0000FF"/>
                </a:solidFill>
                <a:latin typeface="Arial" panose="020B0604020202020204" pitchFamily="34" charset="0"/>
                <a:cs typeface="Arial" panose="020B0604020202020204" pitchFamily="34" charset="0"/>
              </a:rPr>
              <a:t>核章不完整</a:t>
            </a:r>
            <a:r>
              <a:rPr lang="zh-TW" altLang="en-US" sz="3600" b="1" dirty="0">
                <a:solidFill>
                  <a:prstClr val="black"/>
                </a:solidFill>
                <a:latin typeface="Arial" panose="020B0604020202020204" pitchFamily="34" charset="0"/>
                <a:cs typeface="Arial" panose="020B0604020202020204" pitchFamily="34" charset="0"/>
              </a:rPr>
              <a:t>之處</a:t>
            </a:r>
            <a:r>
              <a:rPr lang="en-US" altLang="zh-TW" sz="3600" b="1" spc="-1" dirty="0">
                <a:solidFill>
                  <a:srgbClr val="000000"/>
                </a:solidFill>
                <a:latin typeface="Arial" panose="020B0604020202020204" pitchFamily="34" charset="0"/>
                <a:ea typeface="微軟正黑體"/>
                <a:cs typeface="Arial" panose="020B0604020202020204" pitchFamily="34" charset="0"/>
              </a:rPr>
              <a:t>。</a:t>
            </a:r>
          </a:p>
          <a:p>
            <a:pPr lvl="0">
              <a:defRPr/>
            </a:pPr>
            <a:endParaRPr lang="en-US" altLang="zh-TW" sz="3600" b="1" spc="-1" dirty="0">
              <a:solidFill>
                <a:prstClr val="black"/>
              </a:solidFill>
              <a:latin typeface="Arial" panose="020B0604020202020204" pitchFamily="34" charset="0"/>
              <a:cs typeface="Arial" panose="020B0604020202020204" pitchFamily="34" charset="0"/>
            </a:endParaRPr>
          </a:p>
          <a:p>
            <a:pPr lvl="0">
              <a:defRPr/>
            </a:pPr>
            <a:r>
              <a:rPr lang="en-US" altLang="zh-TW" sz="3600" b="1" spc="-1" dirty="0">
                <a:solidFill>
                  <a:srgbClr val="000000"/>
                </a:solidFill>
                <a:latin typeface="微軟正黑體"/>
                <a:ea typeface="微軟正黑體"/>
              </a:rPr>
              <a:t>22.</a:t>
            </a:r>
            <a:r>
              <a:rPr lang="zh-TW" altLang="en-US" sz="3600" b="1" spc="-1" dirty="0">
                <a:solidFill>
                  <a:srgbClr val="000000"/>
                </a:solidFill>
                <a:latin typeface="微軟正黑體"/>
                <a:ea typeface="微軟正黑體"/>
              </a:rPr>
              <a:t>部分學校欠缺</a:t>
            </a:r>
            <a:r>
              <a:rPr lang="zh-TW" altLang="zh-TW" sz="3600" b="1" dirty="0">
                <a:solidFill>
                  <a:srgbClr val="0000FF"/>
                </a:solidFill>
                <a:latin typeface="Arial" panose="020B0604020202020204" pitchFamily="34" charset="0"/>
                <a:cs typeface="Arial" panose="020B0604020202020204" pitchFamily="34" charset="0"/>
              </a:rPr>
              <a:t>附表</a:t>
            </a:r>
            <a:r>
              <a:rPr lang="en-US" altLang="zh-TW" sz="3600" b="1" dirty="0">
                <a:solidFill>
                  <a:srgbClr val="0000FF"/>
                </a:solidFill>
                <a:latin typeface="Arial" panose="020B0604020202020204" pitchFamily="34" charset="0"/>
                <a:cs typeface="Arial" panose="020B0604020202020204" pitchFamily="34" charset="0"/>
              </a:rPr>
              <a:t>1.2</a:t>
            </a:r>
            <a:r>
              <a:rPr lang="zh-TW" altLang="zh-TW" sz="3600" b="1" dirty="0">
                <a:solidFill>
                  <a:srgbClr val="0000FF"/>
                </a:solidFill>
                <a:latin typeface="Arial" panose="020B0604020202020204" pitchFamily="34" charset="0"/>
                <a:cs typeface="Arial" panose="020B0604020202020204" pitchFamily="34" charset="0"/>
              </a:rPr>
              <a:t>防汛安全檢查表</a:t>
            </a:r>
            <a:r>
              <a:rPr lang="zh-TW" altLang="en-US" sz="3600" b="1" spc="-1" dirty="0">
                <a:solidFill>
                  <a:srgbClr val="000000"/>
                </a:solidFill>
                <a:latin typeface="PMingLiU" panose="02020500000000000000" pitchFamily="18" charset="-120"/>
                <a:ea typeface="PMingLiU" panose="02020500000000000000" pitchFamily="18" charset="-120"/>
              </a:rPr>
              <a:t>、</a:t>
            </a:r>
            <a:r>
              <a:rPr lang="zh-TW" altLang="zh-TW" sz="3600" b="1" dirty="0">
                <a:solidFill>
                  <a:srgbClr val="FF00FF"/>
                </a:solidFill>
                <a:latin typeface="Arial" panose="020B0604020202020204" pitchFamily="34" charset="0"/>
                <a:cs typeface="Arial" panose="020B0604020202020204" pitchFamily="34" charset="0"/>
              </a:rPr>
              <a:t>附表</a:t>
            </a:r>
            <a:r>
              <a:rPr lang="en-US" altLang="zh-TW" sz="3600" b="1" dirty="0">
                <a:solidFill>
                  <a:srgbClr val="FF00FF"/>
                </a:solidFill>
                <a:latin typeface="Arial" panose="020B0604020202020204" pitchFamily="34" charset="0"/>
                <a:cs typeface="Arial" panose="020B0604020202020204" pitchFamily="34" charset="0"/>
              </a:rPr>
              <a:t>1.4</a:t>
            </a:r>
            <a:r>
              <a:rPr lang="zh-TW" altLang="zh-TW" sz="3600" b="1" dirty="0">
                <a:solidFill>
                  <a:srgbClr val="FF00FF"/>
                </a:solidFill>
                <a:latin typeface="Arial" panose="020B0604020202020204" pitchFamily="34" charset="0"/>
                <a:cs typeface="Arial" panose="020B0604020202020204" pitchFamily="34" charset="0"/>
              </a:rPr>
              <a:t>災前整備及應變物品檢查表</a:t>
            </a:r>
            <a:r>
              <a:rPr lang="en-US" altLang="zh-TW" sz="3600" b="1" spc="-1" dirty="0">
                <a:solidFill>
                  <a:srgbClr val="000000"/>
                </a:solidFill>
                <a:latin typeface="微軟正黑體"/>
                <a:ea typeface="微軟正黑體"/>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3600" b="1" i="0" u="none" strike="noStrike" kern="1200" cap="none" spc="-1" normalizeH="0" baseline="0" noProof="0" dirty="0">
              <a:ln>
                <a:noFill/>
              </a:ln>
              <a:solidFill>
                <a:srgbClr val="000000"/>
              </a:solidFill>
              <a:effectLst/>
              <a:uLnTx/>
              <a:uFillTx/>
              <a:latin typeface="微軟正黑體"/>
              <a:ea typeface="微軟正黑體"/>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1" normalizeH="0" baseline="0" noProof="0" dirty="0">
                <a:ln>
                  <a:noFill/>
                </a:ln>
                <a:solidFill>
                  <a:srgbClr val="000000"/>
                </a:solidFill>
                <a:effectLst/>
                <a:uLnTx/>
                <a:uFillTx/>
                <a:latin typeface="微軟正黑體"/>
                <a:ea typeface="微軟正黑體"/>
                <a:cs typeface="Arial" panose="020B0604020202020204" pitchFamily="34" charset="0"/>
              </a:rPr>
              <a:t>23.</a:t>
            </a:r>
            <a:r>
              <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附件</a:t>
            </a:r>
            <a:r>
              <a:rPr kumimoji="0" lang="en-US"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4</a:t>
            </a:r>
            <a:r>
              <a:rPr kumimoji="0" lang="zh-TW" altLang="zh-TW" sz="36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學校辦理防災教育宣導與辦理防災避難演練暨檢討會議情形之掃描檔</a:t>
            </a:r>
            <a:r>
              <a:rPr kumimoji="0" lang="en-US" altLang="zh-TW" sz="3600" b="1" i="0" u="none" strike="noStrike" kern="1200" cap="none" spc="-1" normalizeH="0" baseline="0" noProof="0" dirty="0">
                <a:ln>
                  <a:noFill/>
                </a:ln>
                <a:solidFill>
                  <a:srgbClr val="000000"/>
                </a:solidFill>
                <a:effectLst/>
                <a:uLnTx/>
                <a:uFillTx/>
                <a:latin typeface="Arial" panose="020B0604020202020204" pitchFamily="34" charset="0"/>
                <a:ea typeface="微軟正黑體"/>
                <a:cs typeface="Arial" panose="020B0604020202020204" pitchFamily="34" charset="0"/>
              </a:rPr>
              <a:t>，</a:t>
            </a:r>
            <a:r>
              <a:rPr kumimoji="0" lang="en-US" altLang="zh-TW"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113</a:t>
            </a:r>
            <a:r>
              <a:rPr kumimoji="0" lang="zh-TW" altLang="en-US"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學年度上下學期皆須辦理</a:t>
            </a:r>
            <a:r>
              <a:rPr kumimoji="0" lang="en-US" altLang="zh-TW"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1</a:t>
            </a:r>
            <a:r>
              <a:rPr kumimoji="0" lang="zh-TW" altLang="en-US"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次</a:t>
            </a:r>
            <a:r>
              <a:rPr kumimoji="0" lang="en-US" altLang="zh-TW"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a:t>
            </a:r>
            <a:r>
              <a:rPr kumimoji="0" lang="zh-TW" altLang="en-US"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含演練腳本</a:t>
            </a:r>
            <a:r>
              <a:rPr kumimoji="0" lang="en-US" altLang="zh-TW" sz="3600" b="1" i="0" u="none" strike="noStrike" kern="1200" cap="none" spc="-1" normalizeH="0" baseline="0" noProof="0" dirty="0">
                <a:ln>
                  <a:noFill/>
                </a:ln>
                <a:solidFill>
                  <a:srgbClr val="FF0000"/>
                </a:solidFill>
                <a:effectLst/>
                <a:uLnTx/>
                <a:uFillTx/>
                <a:latin typeface="Arial" panose="020B0604020202020204" pitchFamily="34" charset="0"/>
                <a:ea typeface="微軟正黑體"/>
                <a:cs typeface="Arial" panose="020B0604020202020204" pitchFamily="34" charset="0"/>
              </a:rPr>
              <a:t>)</a:t>
            </a:r>
            <a:r>
              <a:rPr kumimoji="0" lang="en-US" sz="3600" b="1" i="0" u="none" strike="noStrike" kern="1200" cap="none" spc="-1" normalizeH="0" baseline="0" noProof="0" dirty="0">
                <a:ln>
                  <a:noFill/>
                </a:ln>
                <a:solidFill>
                  <a:srgbClr val="FF0000"/>
                </a:solidFill>
                <a:effectLst/>
                <a:uLnTx/>
                <a:uFillTx/>
                <a:latin typeface="微軟正黑體"/>
                <a:ea typeface="微軟正黑體"/>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1"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1" normalizeH="0" baseline="0" noProof="0" dirty="0">
                <a:ln>
                  <a:noFill/>
                </a:ln>
                <a:solidFill>
                  <a:srgbClr val="000000"/>
                </a:solidFill>
                <a:effectLst/>
                <a:uLnTx/>
                <a:uFillTx/>
                <a:latin typeface="微軟正黑體"/>
                <a:ea typeface="微軟正黑體"/>
                <a:cs typeface="+mn-cs"/>
              </a:rPr>
              <a:t>24</a:t>
            </a:r>
            <a:r>
              <a:rPr kumimoji="0" lang="en-US" sz="3600" b="0" i="0" u="none" strike="noStrike" kern="1200" cap="none" spc="-1" normalizeH="0" baseline="0" noProof="0" dirty="0">
                <a:ln>
                  <a:noFill/>
                </a:ln>
                <a:solidFill>
                  <a:srgbClr val="000000"/>
                </a:solidFill>
                <a:effectLst/>
                <a:uLnTx/>
                <a:uFillTx/>
                <a:latin typeface="微軟正黑體"/>
                <a:ea typeface="微軟正黑體"/>
                <a:cs typeface="+mn-cs"/>
              </a:rPr>
              <a:t>.</a:t>
            </a:r>
            <a:r>
              <a:rPr kumimoji="0" lang="zh-TW" altLang="en-US" sz="3600" b="1" i="0" u="none" strike="noStrike" kern="1200" cap="none" spc="-1" normalizeH="0" baseline="0" noProof="0" dirty="0">
                <a:ln>
                  <a:noFill/>
                </a:ln>
                <a:solidFill>
                  <a:srgbClr val="000000"/>
                </a:solidFill>
                <a:effectLst/>
                <a:uLnTx/>
                <a:uFillTx/>
                <a:latin typeface="微軟正黑體"/>
                <a:ea typeface="微軟正黑體"/>
                <a:cs typeface="+mn-cs"/>
              </a:rPr>
              <a:t>請注意表件之編號與對應之頁碼</a:t>
            </a:r>
            <a:r>
              <a:rPr kumimoji="0" lang="zh-TW" altLang="en-US" sz="3600" b="1" i="0" u="none" strike="noStrike" kern="1200" cap="none" spc="-1" normalizeH="0" baseline="0" noProof="0" dirty="0">
                <a:ln>
                  <a:noFill/>
                </a:ln>
                <a:solidFill>
                  <a:srgbClr val="FF00FF"/>
                </a:solidFill>
                <a:effectLst/>
                <a:uLnTx/>
                <a:uFillTx/>
                <a:latin typeface="微軟正黑體"/>
                <a:ea typeface="微軟正黑體"/>
                <a:cs typeface="+mn-cs"/>
              </a:rPr>
              <a:t>是否一致</a:t>
            </a:r>
            <a:r>
              <a:rPr kumimoji="0" lang="en-US" sz="3600" b="1" i="0" u="none" strike="noStrike" kern="1200" cap="none" spc="-1" normalizeH="0" baseline="0" noProof="0" dirty="0">
                <a:ln>
                  <a:noFill/>
                </a:ln>
                <a:solidFill>
                  <a:srgbClr val="000000"/>
                </a:solidFill>
                <a:effectLst/>
                <a:uLnTx/>
                <a:uFillTx/>
                <a:latin typeface="微軟正黑體"/>
                <a:ea typeface="微軟正黑體"/>
                <a:cs typeface="+mn-cs"/>
              </a:rPr>
              <a:t>。</a:t>
            </a:r>
            <a:endParaRPr kumimoji="0" lang="en-US" sz="3600" b="1" i="0" u="none" strike="noStrike" kern="1200" cap="none" spc="-1" normalizeH="0" baseline="0" noProof="0" dirty="0">
              <a:ln>
                <a:noFill/>
              </a:ln>
              <a:solidFill>
                <a:prstClr val="black"/>
              </a:solidFill>
              <a:effectLst/>
              <a:uLnTx/>
              <a:uFillTx/>
              <a:latin typeface="Arial"/>
              <a:ea typeface="+mn-ea"/>
              <a:cs typeface="+mn-cs"/>
            </a:endParaRPr>
          </a:p>
        </p:txBody>
      </p:sp>
      <p:sp>
        <p:nvSpPr>
          <p:cNvPr id="186" name="CustomShape 2"/>
          <p:cNvSpPr/>
          <p:nvPr/>
        </p:nvSpPr>
        <p:spPr>
          <a:xfrm>
            <a:off x="213256" y="393700"/>
            <a:ext cx="5395256" cy="682141"/>
          </a:xfrm>
          <a:prstGeom prst="rect">
            <a:avLst/>
          </a:prstGeom>
          <a:noFill/>
          <a:ln w="9360">
            <a:noFill/>
          </a:ln>
        </p:spPr>
        <p:style>
          <a:lnRef idx="0">
            <a:scrgbClr r="0" g="0" b="0"/>
          </a:lnRef>
          <a:fillRef idx="0">
            <a:scrgbClr r="0" g="0" b="0"/>
          </a:fillRef>
          <a:effectRef idx="0">
            <a:scrgbClr r="0" g="0" b="0"/>
          </a:effectRef>
          <a:fontRef idx="minor"/>
        </p:style>
        <p:txBody>
          <a:bodyPr wrap="none" lIns="105250" tIns="52625" rIns="105250" bIns="5262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42" b="1" i="0" u="none" strike="noStrike" kern="1200" cap="none" spc="-1" normalizeH="0" baseline="0" noProof="0" dirty="0">
                <a:ln>
                  <a:noFill/>
                </a:ln>
                <a:solidFill>
                  <a:srgbClr val="FF00FF"/>
                </a:solidFill>
                <a:effectLst/>
                <a:uLnTx/>
                <a:uFillTx/>
                <a:latin typeface="Arial"/>
                <a:ea typeface="微軟正黑體"/>
                <a:cs typeface="+mn-cs"/>
              </a:rPr>
              <a:t>★</a:t>
            </a:r>
            <a:r>
              <a:rPr kumimoji="0" lang="en-US" sz="3742" b="1" i="0" u="none" strike="noStrike" kern="1200" cap="none" spc="-1" normalizeH="0" baseline="0" noProof="0" dirty="0" err="1">
                <a:ln>
                  <a:noFill/>
                </a:ln>
                <a:solidFill>
                  <a:srgbClr val="FF00FF"/>
                </a:solidFill>
                <a:effectLst/>
                <a:uLnTx/>
                <a:uFillTx/>
                <a:latin typeface="Arial"/>
                <a:ea typeface="微軟正黑體"/>
                <a:cs typeface="+mn-cs"/>
              </a:rPr>
              <a:t>學校校園災害防救計畫</a:t>
            </a:r>
            <a:endParaRPr kumimoji="0" lang="en-US" sz="3742" b="0" i="0" u="none" strike="noStrike" kern="1200" cap="none" spc="-1" normalizeH="0" baseline="0" noProof="0" dirty="0">
              <a:ln>
                <a:noFill/>
              </a:ln>
              <a:solidFill>
                <a:srgbClr val="FF00FF"/>
              </a:solidFill>
              <a:effectLst/>
              <a:uLnTx/>
              <a:uFillTx/>
              <a:latin typeface="Arial"/>
              <a:ea typeface="+mn-ea"/>
              <a:cs typeface="+mn-cs"/>
            </a:endParaRPr>
          </a:p>
        </p:txBody>
      </p:sp>
    </p:spTree>
    <p:extLst>
      <p:ext uri="{BB962C8B-B14F-4D97-AF65-F5344CB8AC3E}">
        <p14:creationId xmlns:p14="http://schemas.microsoft.com/office/powerpoint/2010/main" val="2760653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23B811D6-5C5C-DE72-0FEB-B41876D57169}"/>
              </a:ext>
            </a:extLst>
          </p:cNvPr>
          <p:cNvPicPr>
            <a:picLocks noChangeAspect="1"/>
          </p:cNvPicPr>
          <p:nvPr/>
        </p:nvPicPr>
        <p:blipFill>
          <a:blip r:embed="rId2">
            <a:extLst>
              <a:ext uri="{28A0092B-C50C-407E-A947-70E740481C1C}">
                <a14:useLocalDpi xmlns:a14="http://schemas.microsoft.com/office/drawing/2010/main" val="0"/>
              </a:ext>
            </a:extLst>
          </a:blip>
          <a:srcRect t="2206" b="2256"/>
          <a:stretch/>
        </p:blipFill>
        <p:spPr>
          <a:xfrm>
            <a:off x="1565928" y="165100"/>
            <a:ext cx="7561544" cy="10287000"/>
          </a:xfrm>
          <a:prstGeom prst="rect">
            <a:avLst/>
          </a:prstGeom>
        </p:spPr>
      </p:pic>
      <p:sp>
        <p:nvSpPr>
          <p:cNvPr id="3" name="文字方塊 1"/>
          <p:cNvSpPr txBox="1">
            <a:spLocks noChangeArrowheads="1"/>
          </p:cNvSpPr>
          <p:nvPr/>
        </p:nvSpPr>
        <p:spPr bwMode="auto">
          <a:xfrm>
            <a:off x="2146300" y="713045"/>
            <a:ext cx="6400800" cy="395353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23781" y="79011"/>
            <a:ext cx="6045982"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利用防災教育資訊網</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GIS</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圖臺查詢之潛勢圖</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a:cxnSpLocks/>
            <a:stCxn id="4" idx="2"/>
          </p:cNvCxnSpPr>
          <p:nvPr/>
        </p:nvCxnSpPr>
        <p:spPr>
          <a:xfrm>
            <a:off x="3046772" y="479121"/>
            <a:ext cx="855547" cy="219379"/>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3890546" y="4870390"/>
            <a:ext cx="2980154"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0" y="5937190"/>
            <a:ext cx="33655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請填寫</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114</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年度查閱日期</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8" name="直線單箭頭接點 7"/>
          <p:cNvCxnSpPr/>
          <p:nvPr/>
        </p:nvCxnSpPr>
        <p:spPr>
          <a:xfrm flipV="1">
            <a:off x="2523825" y="5194300"/>
            <a:ext cx="1378494" cy="724738"/>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p:cNvSpPr txBox="1">
            <a:spLocks noChangeArrowheads="1"/>
          </p:cNvSpPr>
          <p:nvPr/>
        </p:nvSpPr>
        <p:spPr bwMode="auto">
          <a:xfrm>
            <a:off x="3668052" y="9442390"/>
            <a:ext cx="3355048"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cxnSp>
        <p:nvCxnSpPr>
          <p:cNvPr id="10" name="直線單箭頭接點 9"/>
          <p:cNvCxnSpPr>
            <a:cxnSpLocks/>
          </p:cNvCxnSpPr>
          <p:nvPr/>
        </p:nvCxnSpPr>
        <p:spPr>
          <a:xfrm>
            <a:off x="2755844" y="6337300"/>
            <a:ext cx="1600256" cy="304800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
            <a:extLst>
              <a:ext uri="{FF2B5EF4-FFF2-40B4-BE49-F238E27FC236}">
                <a16:creationId xmlns:a16="http://schemas.microsoft.com/office/drawing/2014/main" id="{61692A08-EFBB-4D1A-791E-B81BE315E179}"/>
              </a:ext>
            </a:extLst>
          </p:cNvPr>
          <p:cNvSpPr txBox="1">
            <a:spLocks noChangeArrowheads="1"/>
          </p:cNvSpPr>
          <p:nvPr/>
        </p:nvSpPr>
        <p:spPr bwMode="auto">
          <a:xfrm>
            <a:off x="8699500" y="2283768"/>
            <a:ext cx="1524000" cy="2246769"/>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請注意</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地震災害潛勢圖應顯示出學校與鄰近斷「層」的相對位置和距離</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15" name="直線單箭頭接點 14">
            <a:extLst>
              <a:ext uri="{FF2B5EF4-FFF2-40B4-BE49-F238E27FC236}">
                <a16:creationId xmlns:a16="http://schemas.microsoft.com/office/drawing/2014/main" id="{7A8196D7-55F7-8E25-ED70-B0764A040C9A}"/>
              </a:ext>
            </a:extLst>
          </p:cNvPr>
          <p:cNvCxnSpPr/>
          <p:nvPr/>
        </p:nvCxnSpPr>
        <p:spPr>
          <a:xfrm flipH="1" flipV="1">
            <a:off x="8520292" y="1693710"/>
            <a:ext cx="1160744" cy="575514"/>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5665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A48C8FF-AC6B-A6CC-DFA7-46680ED82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3822699" y="633630"/>
            <a:ext cx="3846619"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0" y="2908300"/>
            <a:ext cx="4356100" cy="707886"/>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請確實填寫最近五年校園災害事件</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有無災損接需填寫災害事件</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a:stCxn id="4" idx="0"/>
          </p:cNvCxnSpPr>
          <p:nvPr/>
        </p:nvCxnSpPr>
        <p:spPr>
          <a:xfrm flipV="1">
            <a:off x="2178050" y="1033740"/>
            <a:ext cx="2711450" cy="187456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9457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F2AFC9D-A2A0-2FC7-1214-39188301A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2208910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A31B3AD3-A62B-20D0-937E-5F7C7D20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4584700" y="779026"/>
            <a:ext cx="3657600" cy="243407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3213100" y="168671"/>
            <a:ext cx="33528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依學校編制填寫</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4"/>
          <p:cNvCxnSpPr/>
          <p:nvPr/>
        </p:nvCxnSpPr>
        <p:spPr>
          <a:xfrm>
            <a:off x="4786530" y="560531"/>
            <a:ext cx="623528" cy="218495"/>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9733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6F58D0C-7763-BB65-4D2F-87B2888EB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4508500" y="2222500"/>
            <a:ext cx="4038600" cy="52584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1917699" y="241300"/>
            <a:ext cx="6253211"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表</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2.7</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內</a:t>
            </a:r>
            <a:r>
              <a:rPr kumimoji="1" lang="zh-TW" altLang="en-US" sz="2000" b="1" dirty="0">
                <a:solidFill>
                  <a:srgbClr val="FF00FF"/>
                </a:solidFill>
                <a:latin typeface="Arial" pitchFamily="34" charset="0"/>
                <a:ea typeface="新細明體" pitchFamily="18" charset="-120"/>
                <a:cs typeface="新細明體" pitchFamily="18" charset="-120"/>
              </a:rPr>
              <a:t>之</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文字說明做部分修正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a:off x="6184900" y="648014"/>
            <a:ext cx="1371600" cy="157448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275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5028D03-92F5-0515-0212-BF70830FA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6265354" y="5739791"/>
            <a:ext cx="2434145" cy="46907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1008715" y="9958343"/>
            <a:ext cx="6253211"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表</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2.8.1</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內</a:t>
            </a:r>
            <a:r>
              <a:rPr kumimoji="1" lang="zh-TW" altLang="en-US" sz="2000" b="1" dirty="0">
                <a:solidFill>
                  <a:srgbClr val="FF00FF"/>
                </a:solidFill>
                <a:latin typeface="Arial" pitchFamily="34" charset="0"/>
                <a:ea typeface="新細明體" pitchFamily="18" charset="-120"/>
                <a:cs typeface="新細明體" pitchFamily="18" charset="-120"/>
              </a:rPr>
              <a:t>之</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文字說明做部分修正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a:cxnSpLocks/>
          </p:cNvCxnSpPr>
          <p:nvPr/>
        </p:nvCxnSpPr>
        <p:spPr>
          <a:xfrm flipV="1">
            <a:off x="4877454" y="6172273"/>
            <a:ext cx="1917046" cy="3778532"/>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p:cNvSpPr txBox="1">
            <a:spLocks noChangeArrowheads="1"/>
          </p:cNvSpPr>
          <p:nvPr/>
        </p:nvSpPr>
        <p:spPr bwMode="auto">
          <a:xfrm>
            <a:off x="2385842" y="1601031"/>
            <a:ext cx="3988541" cy="46907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9" name="文字方塊 1"/>
          <p:cNvSpPr txBox="1">
            <a:spLocks noChangeArrowheads="1"/>
          </p:cNvSpPr>
          <p:nvPr/>
        </p:nvSpPr>
        <p:spPr bwMode="auto">
          <a:xfrm>
            <a:off x="392611" y="125220"/>
            <a:ext cx="9017074"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請確實填寫手機號碼</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並將家長會長</a:t>
            </a:r>
            <a:r>
              <a:rPr kumimoji="1" lang="zh-TW" altLang="en-US" sz="2000" b="1" i="0" u="none" strike="noStrike" cap="none" normalizeH="0" baseline="0" dirty="0">
                <a:ln>
                  <a:noFill/>
                </a:ln>
                <a:solidFill>
                  <a:srgbClr val="FF0000"/>
                </a:solidFill>
                <a:effectLst/>
                <a:latin typeface="標楷體"/>
                <a:ea typeface="標楷體"/>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愛心志工或守望相助隊等列入編組中</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0" name="直線單箭頭接點 7"/>
          <p:cNvCxnSpPr/>
          <p:nvPr/>
        </p:nvCxnSpPr>
        <p:spPr>
          <a:xfrm>
            <a:off x="1805971" y="535002"/>
            <a:ext cx="2329350" cy="1066028"/>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文字方塊 1"/>
          <p:cNvSpPr txBox="1">
            <a:spLocks noChangeArrowheads="1"/>
          </p:cNvSpPr>
          <p:nvPr/>
        </p:nvSpPr>
        <p:spPr bwMode="auto">
          <a:xfrm>
            <a:off x="4316317" y="653398"/>
            <a:ext cx="2209800"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13588794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FBAC69B-3E7D-B402-CD55-3F60CE71A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6032500" y="3213100"/>
            <a:ext cx="2667000" cy="52584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1862219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DFBE4F3-6CFD-49D3-98EB-FE3A5CD57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6489700" y="9080500"/>
            <a:ext cx="1219200" cy="3810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1509621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2FAFCE-66D6-31AD-F30C-0847E8984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8001080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54089DA4-AD48-CE5A-A3F0-6EEAC9360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4203700" y="5727700"/>
            <a:ext cx="2133599" cy="52584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7480299" y="3365500"/>
            <a:ext cx="2438401" cy="707886"/>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圖</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3.1</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內</a:t>
            </a:r>
            <a:r>
              <a:rPr kumimoji="1" lang="zh-TW" altLang="en-US" sz="2000" b="1" dirty="0">
                <a:solidFill>
                  <a:srgbClr val="FF00FF"/>
                </a:solidFill>
                <a:latin typeface="Arial" pitchFamily="34" charset="0"/>
                <a:ea typeface="新細明體" pitchFamily="18" charset="-120"/>
                <a:cs typeface="新細明體" pitchFamily="18" charset="-120"/>
              </a:rPr>
              <a:t>之</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文字說明做部分修正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a:off x="6337299" y="4073386"/>
            <a:ext cx="1752601" cy="1654314"/>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p:cNvSpPr txBox="1">
            <a:spLocks noChangeArrowheads="1"/>
          </p:cNvSpPr>
          <p:nvPr/>
        </p:nvSpPr>
        <p:spPr bwMode="auto">
          <a:xfrm>
            <a:off x="3708401" y="3547538"/>
            <a:ext cx="3238499" cy="52584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10" name="文字方塊 1"/>
          <p:cNvSpPr txBox="1">
            <a:spLocks noChangeArrowheads="1"/>
          </p:cNvSpPr>
          <p:nvPr/>
        </p:nvSpPr>
        <p:spPr bwMode="auto">
          <a:xfrm>
            <a:off x="5651500" y="7448538"/>
            <a:ext cx="2971800" cy="459324"/>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100439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FF69-1E37-16C1-703E-C80478DCA4E8}"/>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B0EF724B-FA7C-A824-7A79-C920ECD887EB}"/>
              </a:ext>
            </a:extLst>
          </p:cNvPr>
          <p:cNvPicPr>
            <a:picLocks noChangeAspect="1"/>
          </p:cNvPicPr>
          <p:nvPr/>
        </p:nvPicPr>
        <p:blipFill>
          <a:blip r:embed="rId2">
            <a:extLst>
              <a:ext uri="{28A0092B-C50C-407E-A947-70E740481C1C}">
                <a14:useLocalDpi xmlns:a14="http://schemas.microsoft.com/office/drawing/2010/main" val="0"/>
              </a:ext>
            </a:extLst>
          </a:blip>
          <a:srcRect l="4613" t="3936" r="3955" b="48498"/>
          <a:stretch/>
        </p:blipFill>
        <p:spPr>
          <a:xfrm>
            <a:off x="-5515" y="688072"/>
            <a:ext cx="9372601" cy="6868428"/>
          </a:xfrm>
          <a:prstGeom prst="rect">
            <a:avLst/>
          </a:prstGeom>
        </p:spPr>
      </p:pic>
      <p:sp>
        <p:nvSpPr>
          <p:cNvPr id="3" name="文字方塊 1">
            <a:extLst>
              <a:ext uri="{FF2B5EF4-FFF2-40B4-BE49-F238E27FC236}">
                <a16:creationId xmlns:a16="http://schemas.microsoft.com/office/drawing/2014/main" id="{2BF53274-FCEA-E05B-4D36-589523973A68}"/>
              </a:ext>
            </a:extLst>
          </p:cNvPr>
          <p:cNvSpPr txBox="1">
            <a:spLocks noChangeArrowheads="1"/>
          </p:cNvSpPr>
          <p:nvPr/>
        </p:nvSpPr>
        <p:spPr bwMode="auto">
          <a:xfrm>
            <a:off x="443094" y="1041512"/>
            <a:ext cx="8361264" cy="651498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a:extLst>
              <a:ext uri="{FF2B5EF4-FFF2-40B4-BE49-F238E27FC236}">
                <a16:creationId xmlns:a16="http://schemas.microsoft.com/office/drawing/2014/main" id="{C8F35227-3F01-3427-0156-1207DBC1019B}"/>
              </a:ext>
            </a:extLst>
          </p:cNvPr>
          <p:cNvSpPr txBox="1">
            <a:spLocks noChangeArrowheads="1"/>
          </p:cNvSpPr>
          <p:nvPr/>
        </p:nvSpPr>
        <p:spPr bwMode="auto">
          <a:xfrm>
            <a:off x="1231900" y="177802"/>
            <a:ext cx="41148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請使用最新版防災地圖</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a:extLst>
              <a:ext uri="{FF2B5EF4-FFF2-40B4-BE49-F238E27FC236}">
                <a16:creationId xmlns:a16="http://schemas.microsoft.com/office/drawing/2014/main" id="{59308670-AD05-2D7B-B1AA-A7BE57D71048}"/>
              </a:ext>
            </a:extLst>
          </p:cNvPr>
          <p:cNvCxnSpPr>
            <a:cxnSpLocks/>
          </p:cNvCxnSpPr>
          <p:nvPr/>
        </p:nvCxnSpPr>
        <p:spPr>
          <a:xfrm>
            <a:off x="3517900" y="577912"/>
            <a:ext cx="792870" cy="927201"/>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a:extLst>
              <a:ext uri="{FF2B5EF4-FFF2-40B4-BE49-F238E27FC236}">
                <a16:creationId xmlns:a16="http://schemas.microsoft.com/office/drawing/2014/main" id="{2839170A-0F03-485B-F20E-81AB4BA3733F}"/>
              </a:ext>
            </a:extLst>
          </p:cNvPr>
          <p:cNvSpPr txBox="1">
            <a:spLocks noChangeArrowheads="1"/>
          </p:cNvSpPr>
          <p:nvPr/>
        </p:nvSpPr>
        <p:spPr bwMode="auto">
          <a:xfrm>
            <a:off x="7189829" y="5346700"/>
            <a:ext cx="1407522" cy="11430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a:extLst>
              <a:ext uri="{FF2B5EF4-FFF2-40B4-BE49-F238E27FC236}">
                <a16:creationId xmlns:a16="http://schemas.microsoft.com/office/drawing/2014/main" id="{8206EC68-45B0-BB74-4170-B5BBDCD5B7B7}"/>
              </a:ext>
            </a:extLst>
          </p:cNvPr>
          <p:cNvSpPr txBox="1">
            <a:spLocks noChangeArrowheads="1"/>
          </p:cNvSpPr>
          <p:nvPr/>
        </p:nvSpPr>
        <p:spPr bwMode="auto">
          <a:xfrm>
            <a:off x="4418896" y="8373951"/>
            <a:ext cx="57912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已改為各種災害避難原則</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並刪除樓梯疏散標示</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8" name="直線單箭頭接點 7">
            <a:extLst>
              <a:ext uri="{FF2B5EF4-FFF2-40B4-BE49-F238E27FC236}">
                <a16:creationId xmlns:a16="http://schemas.microsoft.com/office/drawing/2014/main" id="{EAAB4EC7-8A26-350A-5373-8AC826019010}"/>
              </a:ext>
            </a:extLst>
          </p:cNvPr>
          <p:cNvCxnSpPr>
            <a:cxnSpLocks/>
          </p:cNvCxnSpPr>
          <p:nvPr/>
        </p:nvCxnSpPr>
        <p:spPr>
          <a:xfrm flipV="1">
            <a:off x="5499100" y="5816926"/>
            <a:ext cx="1644042" cy="2557025"/>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a:extLst>
              <a:ext uri="{FF2B5EF4-FFF2-40B4-BE49-F238E27FC236}">
                <a16:creationId xmlns:a16="http://schemas.microsoft.com/office/drawing/2014/main" id="{6BD16ADA-E2AC-762D-596A-B39CA0B1B41B}"/>
              </a:ext>
            </a:extLst>
          </p:cNvPr>
          <p:cNvSpPr txBox="1">
            <a:spLocks noChangeArrowheads="1"/>
          </p:cNvSpPr>
          <p:nvPr/>
        </p:nvSpPr>
        <p:spPr bwMode="auto">
          <a:xfrm>
            <a:off x="8866801" y="1178547"/>
            <a:ext cx="1600201" cy="1015663"/>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zh-TW" altLang="en-US" sz="2000" b="1" dirty="0">
                <a:solidFill>
                  <a:srgbClr val="FF00FF"/>
                </a:solidFill>
                <a:latin typeface="Calibri" pitchFamily="34" charset="0"/>
                <a:ea typeface="標楷體" pitchFamily="65" charset="-120"/>
                <a:cs typeface="新細明體" pitchFamily="18" charset="-120"/>
              </a:rPr>
              <a:t>原本的</a:t>
            </a:r>
            <a:r>
              <a:rPr kumimoji="1" lang="en-US" altLang="zh-TW" sz="2000" b="1" dirty="0">
                <a:solidFill>
                  <a:srgbClr val="FF00FF"/>
                </a:solidFill>
                <a:latin typeface="Calibri" pitchFamily="34" charset="0"/>
                <a:ea typeface="標楷體" pitchFamily="65" charset="-120"/>
                <a:cs typeface="新細明體" pitchFamily="18" charset="-120"/>
              </a:rPr>
              <a:t>1991</a:t>
            </a:r>
            <a:r>
              <a:rPr kumimoji="1" lang="zh-TW" altLang="en-US" sz="2000" b="1" dirty="0">
                <a:solidFill>
                  <a:srgbClr val="FF00FF"/>
                </a:solidFill>
                <a:latin typeface="Calibri" pitchFamily="34" charset="0"/>
                <a:ea typeface="標楷體" pitchFamily="65" charset="-120"/>
                <a:cs typeface="新細明體" pitchFamily="18" charset="-120"/>
              </a:rPr>
              <a:t>報平安專線刪除</a:t>
            </a:r>
            <a:endParaRPr kumimoji="1" lang="zh-TW" altLang="zh-TW" sz="2000" b="1" dirty="0">
              <a:solidFill>
                <a:srgbClr val="FF00FF"/>
              </a:solidFill>
              <a:latin typeface="Arial" pitchFamily="34" charset="0"/>
              <a:cs typeface="新細明體" pitchFamily="18" charset="-120"/>
            </a:endParaRPr>
          </a:p>
        </p:txBody>
      </p:sp>
      <p:cxnSp>
        <p:nvCxnSpPr>
          <p:cNvPr id="11" name="直線單箭頭接點 7">
            <a:extLst>
              <a:ext uri="{FF2B5EF4-FFF2-40B4-BE49-F238E27FC236}">
                <a16:creationId xmlns:a16="http://schemas.microsoft.com/office/drawing/2014/main" id="{F14A68B2-73AE-1964-F2DC-E99CF410E0EA}"/>
              </a:ext>
            </a:extLst>
          </p:cNvPr>
          <p:cNvCxnSpPr/>
          <p:nvPr/>
        </p:nvCxnSpPr>
        <p:spPr>
          <a:xfrm flipH="1">
            <a:off x="8386169" y="2194210"/>
            <a:ext cx="866798" cy="15240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
            <a:extLst>
              <a:ext uri="{FF2B5EF4-FFF2-40B4-BE49-F238E27FC236}">
                <a16:creationId xmlns:a16="http://schemas.microsoft.com/office/drawing/2014/main" id="{2FEF0899-18B8-859D-324C-76ECAEAD4738}"/>
              </a:ext>
            </a:extLst>
          </p:cNvPr>
          <p:cNvSpPr txBox="1">
            <a:spLocks noChangeArrowheads="1"/>
          </p:cNvSpPr>
          <p:nvPr/>
        </p:nvSpPr>
        <p:spPr bwMode="auto">
          <a:xfrm>
            <a:off x="8699500" y="4401247"/>
            <a:ext cx="1889042" cy="3170099"/>
          </a:xfrm>
          <a:prstGeom prst="rect">
            <a:avLst/>
          </a:prstGeom>
          <a:solidFill>
            <a:srgbClr val="FFFF00"/>
          </a:solidFill>
          <a:ln w="5715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p>
            <a:pPr lvl="0" algn="just" fontAlgn="base">
              <a:spcBef>
                <a:spcPct val="0"/>
              </a:spcBef>
              <a:spcAft>
                <a:spcPct val="0"/>
              </a:spcAf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請將學校災時聯繫方式</a:t>
            </a:r>
            <a:r>
              <a:rPr kumimoji="1" lang="zh-TW" altLang="en-US" sz="2000" b="1" dirty="0">
                <a:solidFill>
                  <a:srgbClr val="FF0000"/>
                </a:solidFill>
                <a:latin typeface="Arial" pitchFamily="34" charset="0"/>
                <a:cs typeface="新細明體" pitchFamily="18" charset="-120"/>
              </a:rPr>
              <a:t>可能管道填入，</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如電話、官網、</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FB</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粉絲專頁、</a:t>
            </a:r>
            <a:r>
              <a:rPr kumimoji="1" lang="en-US" altLang="zh-TW" sz="2000" b="1" dirty="0">
                <a:solidFill>
                  <a:srgbClr val="FF0000"/>
                </a:solidFill>
                <a:latin typeface="Arial" pitchFamily="34" charset="0"/>
                <a:cs typeface="新細明體" pitchFamily="18" charset="-120"/>
              </a:rPr>
              <a:t>APP(School+</a:t>
            </a:r>
            <a:r>
              <a:rPr kumimoji="1" lang="zh-TW" altLang="en-US" sz="2000" b="1" dirty="0">
                <a:solidFill>
                  <a:srgbClr val="FF0000"/>
                </a:solidFill>
                <a:latin typeface="Arial" pitchFamily="34" charset="0"/>
                <a:cs typeface="新細明體" pitchFamily="18" charset="-120"/>
              </a:rPr>
              <a:t>、</a:t>
            </a:r>
            <a:r>
              <a:rPr kumimoji="1" lang="en-US" altLang="zh-TW" sz="2000" b="1" dirty="0" err="1">
                <a:solidFill>
                  <a:srgbClr val="FF0000"/>
                </a:solidFill>
                <a:latin typeface="Arial" pitchFamily="34" charset="0"/>
                <a:cs typeface="新細明體" pitchFamily="18" charset="-120"/>
              </a:rPr>
              <a:t>Classting</a:t>
            </a:r>
            <a:r>
              <a:rPr kumimoji="1" lang="en-US" altLang="zh-TW" sz="2000" b="1" dirty="0">
                <a:solidFill>
                  <a:srgbClr val="FF0000"/>
                </a:solidFill>
                <a:latin typeface="Arial" pitchFamily="34" charset="0"/>
                <a:cs typeface="新細明體" pitchFamily="18" charset="-120"/>
              </a:rPr>
              <a:t>...)</a:t>
            </a:r>
            <a:r>
              <a:rPr kumimoji="1" lang="zh-TW" altLang="en-US" sz="2000" b="1" dirty="0">
                <a:solidFill>
                  <a:srgbClr val="FF0000"/>
                </a:solidFill>
                <a:latin typeface="Arial" pitchFamily="34" charset="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客製化</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APP</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或各班班群</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LINE</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等</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5" name="直線單箭頭接點 7">
            <a:extLst>
              <a:ext uri="{FF2B5EF4-FFF2-40B4-BE49-F238E27FC236}">
                <a16:creationId xmlns:a16="http://schemas.microsoft.com/office/drawing/2014/main" id="{56665DDD-5B41-A5EE-13FB-46DD4FF4D299}"/>
              </a:ext>
            </a:extLst>
          </p:cNvPr>
          <p:cNvCxnSpPr>
            <a:cxnSpLocks/>
          </p:cNvCxnSpPr>
          <p:nvPr/>
        </p:nvCxnSpPr>
        <p:spPr>
          <a:xfrm flipH="1" flipV="1">
            <a:off x="8585134" y="3933532"/>
            <a:ext cx="884101" cy="365474"/>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文字方塊 1">
            <a:extLst>
              <a:ext uri="{FF2B5EF4-FFF2-40B4-BE49-F238E27FC236}">
                <a16:creationId xmlns:a16="http://schemas.microsoft.com/office/drawing/2014/main" id="{A8036A24-DD4F-5979-F6DA-67DE64733875}"/>
              </a:ext>
            </a:extLst>
          </p:cNvPr>
          <p:cNvSpPr txBox="1">
            <a:spLocks noChangeArrowheads="1"/>
          </p:cNvSpPr>
          <p:nvPr/>
        </p:nvSpPr>
        <p:spPr bwMode="auto">
          <a:xfrm>
            <a:off x="6212353" y="154526"/>
            <a:ext cx="1723659"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請更新日期</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8" name="直線單箭頭接點 7">
            <a:extLst>
              <a:ext uri="{FF2B5EF4-FFF2-40B4-BE49-F238E27FC236}">
                <a16:creationId xmlns:a16="http://schemas.microsoft.com/office/drawing/2014/main" id="{D364259B-D7CB-A57D-70A3-F07CD810C9C3}"/>
              </a:ext>
            </a:extLst>
          </p:cNvPr>
          <p:cNvCxnSpPr>
            <a:cxnSpLocks/>
          </p:cNvCxnSpPr>
          <p:nvPr/>
        </p:nvCxnSpPr>
        <p:spPr>
          <a:xfrm>
            <a:off x="7143142" y="546100"/>
            <a:ext cx="792870" cy="927201"/>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
            <a:extLst>
              <a:ext uri="{FF2B5EF4-FFF2-40B4-BE49-F238E27FC236}">
                <a16:creationId xmlns:a16="http://schemas.microsoft.com/office/drawing/2014/main" id="{6E4E0726-396A-268B-5841-1EC295023F4A}"/>
              </a:ext>
            </a:extLst>
          </p:cNvPr>
          <p:cNvSpPr txBox="1">
            <a:spLocks noChangeArrowheads="1"/>
          </p:cNvSpPr>
          <p:nvPr/>
        </p:nvSpPr>
        <p:spPr bwMode="auto">
          <a:xfrm>
            <a:off x="7628473" y="1473301"/>
            <a:ext cx="1071027" cy="400109"/>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4080014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CDD5C8E-96A9-2047-0168-6FDC3A12C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3741920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DC087AD-8025-4C72-EC99-A09B8D1F033F}"/>
              </a:ext>
            </a:extLst>
          </p:cNvPr>
          <p:cNvPicPr>
            <a:picLocks noChangeAspect="1"/>
          </p:cNvPicPr>
          <p:nvPr/>
        </p:nvPicPr>
        <p:blipFill>
          <a:blip r:embed="rId2">
            <a:extLst>
              <a:ext uri="{28A0092B-C50C-407E-A947-70E740481C1C}">
                <a14:useLocalDpi xmlns:a14="http://schemas.microsoft.com/office/drawing/2010/main" val="0"/>
              </a:ext>
            </a:extLst>
          </a:blip>
          <a:srcRect t="3476" b="1662"/>
          <a:stretch/>
        </p:blipFill>
        <p:spPr>
          <a:xfrm>
            <a:off x="1565928" y="354581"/>
            <a:ext cx="7561544" cy="10744200"/>
          </a:xfrm>
          <a:prstGeom prst="rect">
            <a:avLst/>
          </a:prstGeom>
        </p:spPr>
      </p:pic>
      <p:sp>
        <p:nvSpPr>
          <p:cNvPr id="3" name="文字方塊 1"/>
          <p:cNvSpPr txBox="1">
            <a:spLocks noChangeArrowheads="1"/>
          </p:cNvSpPr>
          <p:nvPr/>
        </p:nvSpPr>
        <p:spPr bwMode="auto">
          <a:xfrm>
            <a:off x="1827171" y="920058"/>
            <a:ext cx="7039058" cy="5219796"/>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1231900" y="177802"/>
            <a:ext cx="41148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請使用最新版防災地圖</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a:cxnSpLocks/>
          </p:cNvCxnSpPr>
          <p:nvPr/>
        </p:nvCxnSpPr>
        <p:spPr>
          <a:xfrm>
            <a:off x="3517900" y="577912"/>
            <a:ext cx="609600" cy="342146"/>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7197107" y="4135460"/>
            <a:ext cx="1346007" cy="83024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4660900" y="7023100"/>
            <a:ext cx="57912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已改為各種 災害避難原則</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並刪除樓梯疏散標示</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8" name="直線單箭頭接點 7"/>
          <p:cNvCxnSpPr>
            <a:cxnSpLocks/>
          </p:cNvCxnSpPr>
          <p:nvPr/>
        </p:nvCxnSpPr>
        <p:spPr>
          <a:xfrm flipV="1">
            <a:off x="6413500" y="4965700"/>
            <a:ext cx="1113770" cy="205740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1"/>
          <p:cNvSpPr txBox="1">
            <a:spLocks noChangeArrowheads="1"/>
          </p:cNvSpPr>
          <p:nvPr/>
        </p:nvSpPr>
        <p:spPr bwMode="auto">
          <a:xfrm>
            <a:off x="8989686" y="143657"/>
            <a:ext cx="1600201" cy="1015663"/>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zh-TW" altLang="en-US" sz="2000" b="1" dirty="0">
                <a:solidFill>
                  <a:srgbClr val="FF00FF"/>
                </a:solidFill>
                <a:latin typeface="Calibri" pitchFamily="34" charset="0"/>
                <a:ea typeface="標楷體" pitchFamily="65" charset="-120"/>
                <a:cs typeface="新細明體" pitchFamily="18" charset="-120"/>
              </a:rPr>
              <a:t>原本的</a:t>
            </a:r>
            <a:r>
              <a:rPr kumimoji="1" lang="en-US" altLang="zh-TW" sz="2000" b="1" dirty="0">
                <a:solidFill>
                  <a:srgbClr val="FF00FF"/>
                </a:solidFill>
                <a:latin typeface="Calibri" pitchFamily="34" charset="0"/>
                <a:ea typeface="標楷體" pitchFamily="65" charset="-120"/>
                <a:cs typeface="新細明體" pitchFamily="18" charset="-120"/>
              </a:rPr>
              <a:t>1991</a:t>
            </a:r>
            <a:r>
              <a:rPr kumimoji="1" lang="zh-TW" altLang="en-US" sz="2000" b="1" dirty="0">
                <a:solidFill>
                  <a:srgbClr val="FF00FF"/>
                </a:solidFill>
                <a:latin typeface="Calibri" pitchFamily="34" charset="0"/>
                <a:ea typeface="標楷體" pitchFamily="65" charset="-120"/>
                <a:cs typeface="新細明體" pitchFamily="18" charset="-120"/>
              </a:rPr>
              <a:t>報平安專線刪除</a:t>
            </a:r>
            <a:endParaRPr kumimoji="1" lang="zh-TW" altLang="zh-TW" sz="2000" b="1" dirty="0">
              <a:solidFill>
                <a:srgbClr val="FF00FF"/>
              </a:solidFill>
              <a:latin typeface="Arial" pitchFamily="34" charset="0"/>
              <a:cs typeface="新細明體" pitchFamily="18" charset="-120"/>
            </a:endParaRPr>
          </a:p>
        </p:txBody>
      </p:sp>
      <p:cxnSp>
        <p:nvCxnSpPr>
          <p:cNvPr id="11" name="直線單箭頭接點 7"/>
          <p:cNvCxnSpPr/>
          <p:nvPr/>
        </p:nvCxnSpPr>
        <p:spPr>
          <a:xfrm flipH="1">
            <a:off x="8260674" y="1174166"/>
            <a:ext cx="866798" cy="15240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
          <p:cNvSpPr txBox="1">
            <a:spLocks noChangeArrowheads="1"/>
          </p:cNvSpPr>
          <p:nvPr/>
        </p:nvSpPr>
        <p:spPr bwMode="auto">
          <a:xfrm>
            <a:off x="8804358" y="3482410"/>
            <a:ext cx="1889042" cy="3170099"/>
          </a:xfrm>
          <a:prstGeom prst="rect">
            <a:avLst/>
          </a:prstGeom>
          <a:solidFill>
            <a:srgbClr val="FFFF00"/>
          </a:solidFill>
          <a:ln w="5715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p>
            <a:pPr lvl="0" algn="just" fontAlgn="base">
              <a:spcBef>
                <a:spcPct val="0"/>
              </a:spcBef>
              <a:spcAft>
                <a:spcPct val="0"/>
              </a:spcAf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請將學校災時聯繫方式</a:t>
            </a:r>
            <a:r>
              <a:rPr kumimoji="1" lang="zh-TW" altLang="en-US" sz="2000" b="1" dirty="0">
                <a:solidFill>
                  <a:srgbClr val="FF0000"/>
                </a:solidFill>
                <a:latin typeface="Arial" pitchFamily="34" charset="0"/>
                <a:cs typeface="新細明體" pitchFamily="18" charset="-120"/>
              </a:rPr>
              <a:t>可能管道填入，</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如電話、官網、</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FB</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粉絲專頁、</a:t>
            </a:r>
            <a:r>
              <a:rPr kumimoji="1" lang="en-US" altLang="zh-TW" sz="2000" b="1" dirty="0">
                <a:solidFill>
                  <a:srgbClr val="FF0000"/>
                </a:solidFill>
                <a:latin typeface="Arial" pitchFamily="34" charset="0"/>
                <a:cs typeface="新細明體" pitchFamily="18" charset="-120"/>
              </a:rPr>
              <a:t>APP(School+</a:t>
            </a:r>
            <a:r>
              <a:rPr kumimoji="1" lang="zh-TW" altLang="en-US" sz="2000" b="1" dirty="0">
                <a:solidFill>
                  <a:srgbClr val="FF0000"/>
                </a:solidFill>
                <a:latin typeface="Arial" pitchFamily="34" charset="0"/>
                <a:cs typeface="新細明體" pitchFamily="18" charset="-120"/>
              </a:rPr>
              <a:t>、</a:t>
            </a:r>
            <a:r>
              <a:rPr kumimoji="1" lang="en-US" altLang="zh-TW" sz="2000" b="1" dirty="0" err="1">
                <a:solidFill>
                  <a:srgbClr val="FF0000"/>
                </a:solidFill>
                <a:latin typeface="Arial" pitchFamily="34" charset="0"/>
                <a:cs typeface="新細明體" pitchFamily="18" charset="-120"/>
              </a:rPr>
              <a:t>Classting</a:t>
            </a:r>
            <a:r>
              <a:rPr kumimoji="1" lang="en-US" altLang="zh-TW" sz="2000" b="1" dirty="0">
                <a:solidFill>
                  <a:srgbClr val="FF0000"/>
                </a:solidFill>
                <a:latin typeface="Arial" pitchFamily="34" charset="0"/>
                <a:cs typeface="新細明體" pitchFamily="18" charset="-120"/>
              </a:rPr>
              <a:t>...)</a:t>
            </a:r>
            <a:r>
              <a:rPr kumimoji="1" lang="zh-TW" altLang="en-US" sz="2000" b="1" dirty="0">
                <a:solidFill>
                  <a:srgbClr val="FF0000"/>
                </a:solidFill>
                <a:latin typeface="Arial" pitchFamily="34" charset="0"/>
                <a:cs typeface="新細明體" pitchFamily="18" charset="-120"/>
              </a:rPr>
              <a:t>、</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客製化</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APP</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或各班班群</a:t>
            </a:r>
            <a:r>
              <a:rPr kumimoji="1" lang="en-US"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LINE</a:t>
            </a: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等</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5" name="直線單箭頭接點 7"/>
          <p:cNvCxnSpPr>
            <a:cxnSpLocks/>
          </p:cNvCxnSpPr>
          <p:nvPr/>
        </p:nvCxnSpPr>
        <p:spPr>
          <a:xfrm flipH="1" flipV="1">
            <a:off x="8166100" y="2745509"/>
            <a:ext cx="1324058" cy="736901"/>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文字方塊 1">
            <a:extLst>
              <a:ext uri="{FF2B5EF4-FFF2-40B4-BE49-F238E27FC236}">
                <a16:creationId xmlns:a16="http://schemas.microsoft.com/office/drawing/2014/main" id="{D659DE64-43B1-3CA5-AE67-B741BD19FFB0}"/>
              </a:ext>
            </a:extLst>
          </p:cNvPr>
          <p:cNvSpPr txBox="1">
            <a:spLocks noChangeArrowheads="1"/>
          </p:cNvSpPr>
          <p:nvPr/>
        </p:nvSpPr>
        <p:spPr bwMode="auto">
          <a:xfrm>
            <a:off x="6212353" y="154526"/>
            <a:ext cx="1723659"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請更新日期</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8" name="直線單箭頭接點 7">
            <a:extLst>
              <a:ext uri="{FF2B5EF4-FFF2-40B4-BE49-F238E27FC236}">
                <a16:creationId xmlns:a16="http://schemas.microsoft.com/office/drawing/2014/main" id="{2B85A798-A496-897B-06E2-4D8D4967B42B}"/>
              </a:ext>
            </a:extLst>
          </p:cNvPr>
          <p:cNvCxnSpPr>
            <a:cxnSpLocks/>
          </p:cNvCxnSpPr>
          <p:nvPr/>
        </p:nvCxnSpPr>
        <p:spPr>
          <a:xfrm>
            <a:off x="7143142" y="546100"/>
            <a:ext cx="718158" cy="40011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
            <a:extLst>
              <a:ext uri="{FF2B5EF4-FFF2-40B4-BE49-F238E27FC236}">
                <a16:creationId xmlns:a16="http://schemas.microsoft.com/office/drawing/2014/main" id="{378BD58B-EB17-9306-ED8E-9B9BD1C2DAFA}"/>
              </a:ext>
            </a:extLst>
          </p:cNvPr>
          <p:cNvSpPr txBox="1">
            <a:spLocks noChangeArrowheads="1"/>
          </p:cNvSpPr>
          <p:nvPr/>
        </p:nvSpPr>
        <p:spPr bwMode="auto">
          <a:xfrm>
            <a:off x="7527270" y="1011426"/>
            <a:ext cx="785173" cy="426456"/>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28985835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525A105-687B-148E-7EE6-BEC50F1C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070100" y="546100"/>
            <a:ext cx="6629400" cy="17526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8089901" y="3887857"/>
            <a:ext cx="26035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en-US"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3.2.3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須整段作修正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flipV="1">
            <a:off x="7480301" y="2266122"/>
            <a:ext cx="1281100" cy="162173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CDABD292-D823-0D48-CAB0-37B770F2E099}"/>
              </a:ext>
            </a:extLst>
          </p:cNvPr>
          <p:cNvSpPr txBox="1"/>
          <p:nvPr/>
        </p:nvSpPr>
        <p:spPr>
          <a:xfrm>
            <a:off x="5326922" y="4510891"/>
            <a:ext cx="5366478" cy="1323439"/>
          </a:xfrm>
          <a:prstGeom prst="rect">
            <a:avLst/>
          </a:prstGeom>
          <a:solidFill>
            <a:srgbClr val="FFFF00"/>
          </a:solidFill>
          <a:ln w="57150">
            <a:solidFill>
              <a:srgbClr val="0000FF"/>
            </a:solidFill>
            <a:miter lim="800000"/>
            <a:headEnd/>
            <a:tailEnd/>
          </a:ln>
        </p:spPr>
        <p:txBody>
          <a:bodyPr vert="horz" wrap="square" lIns="91440" tIns="45720" rIns="91440" bIns="45720" numCol="1" anchor="t" anchorCtr="0" compatLnSpc="1">
            <a:prstTxWarp prst="textNoShape">
              <a:avLst/>
            </a:prstTxWarp>
            <a:spAutoFit/>
          </a:bodyPr>
          <a:lstStyle>
            <a:defPPr>
              <a:defRPr lang="zh-TW"/>
            </a:defPPr>
            <a:lvl1pPr marR="0" lvl="0" indent="0" algn="just" fontAlgn="base">
              <a:lnSpc>
                <a:spcPct val="100000"/>
              </a:lnSpc>
              <a:spcBef>
                <a:spcPct val="0"/>
              </a:spcBef>
              <a:spcAft>
                <a:spcPct val="0"/>
              </a:spcAft>
              <a:buClrTx/>
              <a:buSzTx/>
              <a:buFontTx/>
              <a:buNone/>
              <a:tabLst/>
              <a:defRPr kumimoji="1" sz="2000" b="1" i="0" u="none" strike="noStrike" cap="none" normalizeH="0" baseline="0">
                <a:ln>
                  <a:noFill/>
                </a:ln>
                <a:solidFill>
                  <a:srgbClr val="FF0000"/>
                </a:solidFill>
                <a:effectLst/>
                <a:latin typeface="Arial" pitchFamily="34" charset="0"/>
                <a:ea typeface="新細明體" pitchFamily="18" charset="-120"/>
                <a:cs typeface="新細明體" pitchFamily="18" charset="-120"/>
              </a:defRPr>
            </a:lvl1pPr>
          </a:lstStyle>
          <a:p>
            <a:r>
              <a:rPr lang="zh-TW" altLang="en-US" dirty="0">
                <a:solidFill>
                  <a:schemeClr val="tx1"/>
                </a:solidFill>
              </a:rPr>
              <a:t>建請因應地震當下狀況區分為</a:t>
            </a:r>
            <a:r>
              <a:rPr lang="zh-TW" altLang="en-US" dirty="0"/>
              <a:t>有電</a:t>
            </a:r>
            <a:r>
              <a:rPr lang="en-US" altLang="zh-TW" dirty="0"/>
              <a:t>(</a:t>
            </a:r>
            <a:r>
              <a:rPr lang="zh-TW" altLang="en-US" dirty="0"/>
              <a:t>網路通暢</a:t>
            </a:r>
            <a:r>
              <a:rPr lang="en-US" altLang="zh-TW" dirty="0"/>
              <a:t>)</a:t>
            </a:r>
            <a:r>
              <a:rPr lang="zh-TW" altLang="en-US" dirty="0">
                <a:solidFill>
                  <a:schemeClr val="tx1"/>
                </a:solidFill>
              </a:rPr>
              <a:t>及</a:t>
            </a:r>
            <a:r>
              <a:rPr lang="zh-TW" altLang="en-US" dirty="0"/>
              <a:t>電力中斷</a:t>
            </a:r>
            <a:r>
              <a:rPr lang="zh-TW" altLang="en-US" dirty="0">
                <a:solidFill>
                  <a:schemeClr val="tx1"/>
                </a:solidFill>
              </a:rPr>
              <a:t>情境，思考採用何種方式與家長聯繫，包括學校官網、</a:t>
            </a:r>
            <a:r>
              <a:rPr lang="en-US" altLang="zh-TW" dirty="0">
                <a:solidFill>
                  <a:schemeClr val="tx1"/>
                </a:solidFill>
              </a:rPr>
              <a:t>FB</a:t>
            </a:r>
            <a:r>
              <a:rPr lang="zh-TW" altLang="en-US" dirty="0">
                <a:solidFill>
                  <a:schemeClr val="tx1"/>
                </a:solidFill>
              </a:rPr>
              <a:t>粉絲專頁、</a:t>
            </a:r>
            <a:r>
              <a:rPr lang="en-US" altLang="zh-TW" dirty="0">
                <a:solidFill>
                  <a:schemeClr val="tx1"/>
                </a:solidFill>
              </a:rPr>
              <a:t>APP</a:t>
            </a:r>
            <a:r>
              <a:rPr lang="zh-TW" altLang="en-US" dirty="0">
                <a:solidFill>
                  <a:schemeClr val="tx1"/>
                </a:solidFill>
              </a:rPr>
              <a:t>或各班班群</a:t>
            </a:r>
            <a:r>
              <a:rPr lang="en-US" altLang="zh-TW" dirty="0">
                <a:solidFill>
                  <a:schemeClr val="tx1"/>
                </a:solidFill>
              </a:rPr>
              <a:t>LINE</a:t>
            </a:r>
            <a:r>
              <a:rPr lang="zh-TW" altLang="en-US" dirty="0">
                <a:solidFill>
                  <a:schemeClr val="tx1"/>
                </a:solidFill>
              </a:rPr>
              <a:t>、</a:t>
            </a:r>
            <a:r>
              <a:rPr lang="zh-TW" altLang="en-US" dirty="0">
                <a:solidFill>
                  <a:srgbClr val="006600"/>
                </a:solidFill>
              </a:rPr>
              <a:t>簡訊</a:t>
            </a:r>
          </a:p>
        </p:txBody>
      </p:sp>
    </p:spTree>
    <p:extLst>
      <p:ext uri="{BB962C8B-B14F-4D97-AF65-F5344CB8AC3E}">
        <p14:creationId xmlns:p14="http://schemas.microsoft.com/office/powerpoint/2010/main" val="15910758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124789A7-E74A-8BA3-A54A-B23DBE895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6208386" y="1471803"/>
            <a:ext cx="1881514" cy="72314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8089901" y="3491303"/>
            <a:ext cx="2603500" cy="1015663"/>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zh-TW" altLang="en-US" sz="1536" b="1" dirty="0">
                <a:solidFill>
                  <a:srgbClr val="FF0000"/>
                </a:solidFill>
                <a:latin typeface="Calibri" pitchFamily="34" charset="0"/>
                <a:ea typeface="標楷體" pitchFamily="65" charset="-120"/>
                <a:cs typeface="新細明體" pitchFamily="18" charset="-120"/>
              </a:rPr>
              <a:t> </a:t>
            </a:r>
            <a:r>
              <a:rPr kumimoji="1" lang="zh-TW" altLang="en-US" sz="2000" b="1" dirty="0">
                <a:solidFill>
                  <a:srgbClr val="FF00FF"/>
                </a:solidFill>
                <a:latin typeface="Calibri" pitchFamily="34" charset="0"/>
                <a:ea typeface="標楷體" pitchFamily="65" charset="-120"/>
                <a:cs typeface="新細明體" pitchFamily="18" charset="-120"/>
              </a:rPr>
              <a:t>表</a:t>
            </a:r>
            <a:r>
              <a:rPr kumimoji="1" lang="en-US" altLang="zh-TW" sz="2000" b="1" dirty="0">
                <a:solidFill>
                  <a:srgbClr val="FF00FF"/>
                </a:solidFill>
                <a:latin typeface="Calibri" pitchFamily="34" charset="0"/>
                <a:ea typeface="標楷體" pitchFamily="65" charset="-120"/>
                <a:cs typeface="新細明體" pitchFamily="18" charset="-120"/>
              </a:rPr>
              <a:t>3.1</a:t>
            </a:r>
            <a:r>
              <a:rPr kumimoji="1" lang="zh-TW" altLang="en-US" sz="2000" b="1" dirty="0">
                <a:solidFill>
                  <a:srgbClr val="FF00FF"/>
                </a:solidFill>
                <a:latin typeface="Calibri" pitchFamily="34" charset="0"/>
                <a:ea typeface="標楷體" pitchFamily="65" charset="-120"/>
                <a:cs typeface="新細明體" pitchFamily="18" charset="-120"/>
              </a:rPr>
              <a:t>內之</a:t>
            </a:r>
            <a:r>
              <a:rPr kumimoji="1" lang="en-US" altLang="zh-TW" sz="2000" b="1" dirty="0">
                <a:solidFill>
                  <a:srgbClr val="FF00FF"/>
                </a:solidFill>
                <a:latin typeface="Calibri" pitchFamily="34" charset="0"/>
                <a:ea typeface="標楷體" pitchFamily="65" charset="-120"/>
                <a:cs typeface="新細明體" pitchFamily="18" charset="-120"/>
              </a:rPr>
              <a:t>”</a:t>
            </a:r>
            <a:r>
              <a:rPr kumimoji="1" lang="zh-TW" altLang="en-US" sz="2000" b="1" dirty="0">
                <a:solidFill>
                  <a:srgbClr val="FF00FF"/>
                </a:solidFill>
                <a:latin typeface="Calibri" pitchFamily="34" charset="0"/>
                <a:ea typeface="標楷體" pitchFamily="65" charset="-120"/>
                <a:cs typeface="新細明體" pitchFamily="18" charset="-120"/>
              </a:rPr>
              <a:t>需補強</a:t>
            </a:r>
            <a:r>
              <a:rPr kumimoji="1" lang="en-US" altLang="zh-TW" sz="2000" b="1" dirty="0">
                <a:solidFill>
                  <a:srgbClr val="FF00FF"/>
                </a:solidFill>
                <a:latin typeface="Calibri" pitchFamily="34" charset="0"/>
                <a:ea typeface="標楷體" pitchFamily="65" charset="-120"/>
                <a:cs typeface="新細明體" pitchFamily="18" charset="-120"/>
              </a:rPr>
              <a:t>”</a:t>
            </a:r>
            <a:r>
              <a:rPr kumimoji="1" lang="zh-TW" altLang="en-US" sz="2000" b="1" dirty="0">
                <a:solidFill>
                  <a:srgbClr val="FF00FF"/>
                </a:solidFill>
                <a:latin typeface="Calibri" pitchFamily="34" charset="0"/>
                <a:ea typeface="標楷體" pitchFamily="65" charset="-120"/>
                <a:cs typeface="新細明體" pitchFamily="18" charset="-120"/>
              </a:rPr>
              <a:t>修正為</a:t>
            </a:r>
            <a:r>
              <a:rPr kumimoji="1" lang="en-US" altLang="zh-TW" sz="2000" b="1" dirty="0">
                <a:solidFill>
                  <a:srgbClr val="FF00FF"/>
                </a:solidFill>
                <a:latin typeface="Calibri" pitchFamily="34" charset="0"/>
                <a:ea typeface="標楷體" pitchFamily="65" charset="-120"/>
                <a:cs typeface="新細明體" pitchFamily="18" charset="-120"/>
              </a:rPr>
              <a:t>”</a:t>
            </a:r>
            <a:r>
              <a:rPr kumimoji="1" lang="zh-TW" altLang="en-US" sz="2000" b="1" dirty="0">
                <a:solidFill>
                  <a:srgbClr val="FF00FF"/>
                </a:solidFill>
                <a:latin typeface="Calibri" pitchFamily="34" charset="0"/>
                <a:ea typeface="標楷體" pitchFamily="65" charset="-120"/>
                <a:cs typeface="新細明體" pitchFamily="18" charset="-120"/>
              </a:rPr>
              <a:t>需改善</a:t>
            </a:r>
            <a:r>
              <a:rPr kumimoji="1" lang="en-US" altLang="zh-TW" sz="2000" b="1" dirty="0">
                <a:solidFill>
                  <a:srgbClr val="FF00FF"/>
                </a:solidFill>
                <a:latin typeface="Calibri" pitchFamily="34" charset="0"/>
                <a:ea typeface="標楷體" pitchFamily="65" charset="-120"/>
                <a:cs typeface="新細明體" pitchFamily="18" charset="-120"/>
              </a:rPr>
              <a:t>”,”</a:t>
            </a:r>
            <a:r>
              <a:rPr kumimoji="1" lang="zh-TW" altLang="en-US" sz="2000" b="1" dirty="0">
                <a:solidFill>
                  <a:srgbClr val="FF00FF"/>
                </a:solidFill>
                <a:latin typeface="Calibri" pitchFamily="34" charset="0"/>
                <a:ea typeface="標楷體" pitchFamily="65" charset="-120"/>
                <a:cs typeface="新細明體" pitchFamily="18" charset="-120"/>
              </a:rPr>
              <a:t>補強內容</a:t>
            </a:r>
            <a:r>
              <a:rPr kumimoji="1" lang="en-US" altLang="zh-TW" sz="2000" b="1" dirty="0">
                <a:solidFill>
                  <a:srgbClr val="FF00FF"/>
                </a:solidFill>
                <a:latin typeface="Calibri" pitchFamily="34" charset="0"/>
                <a:ea typeface="標楷體" pitchFamily="65" charset="-120"/>
                <a:cs typeface="新細明體" pitchFamily="18" charset="-120"/>
              </a:rPr>
              <a:t>”</a:t>
            </a:r>
            <a:r>
              <a:rPr kumimoji="1" lang="zh-TW" altLang="en-US" sz="2000" b="1" dirty="0">
                <a:solidFill>
                  <a:srgbClr val="FF00FF"/>
                </a:solidFill>
                <a:latin typeface="Calibri" pitchFamily="34" charset="0"/>
                <a:ea typeface="標楷體" pitchFamily="65" charset="-120"/>
                <a:cs typeface="新細明體" pitchFamily="18" charset="-120"/>
              </a:rPr>
              <a:t>修正為</a:t>
            </a:r>
            <a:r>
              <a:rPr kumimoji="1" lang="en-US" altLang="zh-TW" sz="2000" b="1" dirty="0">
                <a:solidFill>
                  <a:srgbClr val="FF00FF"/>
                </a:solidFill>
                <a:latin typeface="Calibri" pitchFamily="34" charset="0"/>
                <a:ea typeface="標楷體" pitchFamily="65" charset="-120"/>
                <a:cs typeface="新細明體" pitchFamily="18" charset="-120"/>
              </a:rPr>
              <a:t>”</a:t>
            </a:r>
            <a:r>
              <a:rPr kumimoji="1" lang="zh-TW" altLang="en-US" sz="2000" b="1" dirty="0">
                <a:solidFill>
                  <a:srgbClr val="FF00FF"/>
                </a:solidFill>
                <a:latin typeface="Calibri" pitchFamily="34" charset="0"/>
                <a:ea typeface="標楷體" pitchFamily="65" charset="-120"/>
                <a:cs typeface="新細明體" pitchFamily="18" charset="-120"/>
              </a:rPr>
              <a:t>改善內容</a:t>
            </a:r>
            <a:r>
              <a:rPr kumimoji="1" lang="en-US" altLang="zh-TW" sz="2000" b="1" dirty="0">
                <a:solidFill>
                  <a:srgbClr val="FF00FF"/>
                </a:solidFill>
                <a:latin typeface="Calibri" pitchFamily="34" charset="0"/>
                <a:ea typeface="標楷體" pitchFamily="65" charset="-120"/>
                <a:cs typeface="新細明體" pitchFamily="18" charset="-120"/>
              </a:rPr>
              <a:t>”</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cxnSp>
        <p:nvCxnSpPr>
          <p:cNvPr id="5" name="直線單箭頭接點 7"/>
          <p:cNvCxnSpPr>
            <a:cxnSpLocks/>
          </p:cNvCxnSpPr>
          <p:nvPr/>
        </p:nvCxnSpPr>
        <p:spPr>
          <a:xfrm flipH="1" flipV="1">
            <a:off x="7968136" y="2194947"/>
            <a:ext cx="1402865" cy="1296356"/>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3927497" y="647323"/>
            <a:ext cx="2867004" cy="35597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1231900" y="104650"/>
            <a:ext cx="6858000"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 依學校實際狀況確實填寫</a:t>
            </a:r>
            <a:r>
              <a:rPr kumimoji="1" lang="zh-TW" altLang="en-US" sz="2000" b="1" i="0" u="none" strike="noStrike" cap="none" normalizeH="0" baseline="0" dirty="0">
                <a:ln>
                  <a:noFill/>
                </a:ln>
                <a:solidFill>
                  <a:srgbClr val="FF0000"/>
                </a:solidFill>
                <a:effectLst/>
                <a:latin typeface="標楷體"/>
                <a:ea typeface="標楷體"/>
                <a:cs typeface="新細明體" pitchFamily="18" charset="-120"/>
              </a:rPr>
              <a:t>，需改善再另行編列經費購買</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8" name="直線單箭頭接點 7"/>
          <p:cNvCxnSpPr/>
          <p:nvPr/>
        </p:nvCxnSpPr>
        <p:spPr>
          <a:xfrm>
            <a:off x="3046772" y="483053"/>
            <a:ext cx="880725" cy="367847"/>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422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721BA7D-3AF0-B001-5C44-62AD2664C2F5}"/>
              </a:ext>
            </a:extLst>
          </p:cNvPr>
          <p:cNvPicPr>
            <a:picLocks noChangeAspect="1"/>
          </p:cNvPicPr>
          <p:nvPr/>
        </p:nvPicPr>
        <p:blipFill>
          <a:blip r:embed="rId2">
            <a:extLst>
              <a:ext uri="{28A0092B-C50C-407E-A947-70E740481C1C}">
                <a14:useLocalDpi xmlns:a14="http://schemas.microsoft.com/office/drawing/2010/main" val="0"/>
              </a:ext>
            </a:extLst>
          </a:blip>
          <a:srcRect t="8541" b="2096"/>
          <a:stretch/>
        </p:blipFill>
        <p:spPr>
          <a:xfrm>
            <a:off x="1565928" y="88900"/>
            <a:ext cx="7561544" cy="10604500"/>
          </a:xfrm>
          <a:prstGeom prst="rect">
            <a:avLst/>
          </a:prstGeom>
        </p:spPr>
      </p:pic>
      <p:sp>
        <p:nvSpPr>
          <p:cNvPr id="3" name="文字方塊 1"/>
          <p:cNvSpPr txBox="1">
            <a:spLocks noChangeArrowheads="1"/>
          </p:cNvSpPr>
          <p:nvPr/>
        </p:nvSpPr>
        <p:spPr bwMode="auto">
          <a:xfrm>
            <a:off x="2298700" y="8197128"/>
            <a:ext cx="5905500" cy="57408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1917700" y="9546420"/>
            <a:ext cx="3872753"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需填寫檢核日期並核章</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a:cxnSpLocks/>
          </p:cNvCxnSpPr>
          <p:nvPr/>
        </p:nvCxnSpPr>
        <p:spPr>
          <a:xfrm flipV="1">
            <a:off x="3854076" y="8771210"/>
            <a:ext cx="883024" cy="77521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a:extLst>
              <a:ext uri="{FF2B5EF4-FFF2-40B4-BE49-F238E27FC236}">
                <a16:creationId xmlns:a16="http://schemas.microsoft.com/office/drawing/2014/main" id="{415B6793-911E-4AE0-08BD-BE6948B2F549}"/>
              </a:ext>
            </a:extLst>
          </p:cNvPr>
          <p:cNvSpPr txBox="1">
            <a:spLocks noChangeArrowheads="1"/>
          </p:cNvSpPr>
          <p:nvPr/>
        </p:nvSpPr>
        <p:spPr bwMode="auto">
          <a:xfrm>
            <a:off x="2413000" y="7717415"/>
            <a:ext cx="5638800" cy="400110"/>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9" name="文字方塊 1">
            <a:extLst>
              <a:ext uri="{FF2B5EF4-FFF2-40B4-BE49-F238E27FC236}">
                <a16:creationId xmlns:a16="http://schemas.microsoft.com/office/drawing/2014/main" id="{C42B4D0A-53BF-0342-243E-2558064F2E80}"/>
              </a:ext>
            </a:extLst>
          </p:cNvPr>
          <p:cNvSpPr txBox="1">
            <a:spLocks noChangeArrowheads="1"/>
          </p:cNvSpPr>
          <p:nvPr/>
        </p:nvSpPr>
        <p:spPr bwMode="auto">
          <a:xfrm>
            <a:off x="143341" y="6157480"/>
            <a:ext cx="2269659" cy="400110"/>
          </a:xfrm>
          <a:prstGeom prst="rect">
            <a:avLst/>
          </a:prstGeom>
          <a:noFill/>
          <a:ln w="571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請增加防災背包</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10" name="直線單箭頭接點 7">
            <a:extLst>
              <a:ext uri="{FF2B5EF4-FFF2-40B4-BE49-F238E27FC236}">
                <a16:creationId xmlns:a16="http://schemas.microsoft.com/office/drawing/2014/main" id="{F2FC850A-7B1D-C771-10D0-043BCC6752DF}"/>
              </a:ext>
            </a:extLst>
          </p:cNvPr>
          <p:cNvCxnSpPr>
            <a:cxnSpLocks/>
            <a:stCxn id="9" idx="2"/>
          </p:cNvCxnSpPr>
          <p:nvPr/>
        </p:nvCxnSpPr>
        <p:spPr>
          <a:xfrm>
            <a:off x="1278171" y="6557590"/>
            <a:ext cx="1706329" cy="1159825"/>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734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2C8E4A32-A477-2E6D-7219-795826376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a:off x="2054333" y="3425432"/>
            <a:ext cx="6780216" cy="415001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4" name="文字方塊 1"/>
          <p:cNvSpPr txBox="1">
            <a:spLocks noChangeArrowheads="1"/>
          </p:cNvSpPr>
          <p:nvPr/>
        </p:nvSpPr>
        <p:spPr bwMode="auto">
          <a:xfrm>
            <a:off x="7626000" y="2454019"/>
            <a:ext cx="3004207"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主要主管機關皆相同</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a:off x="7601293" y="2897143"/>
            <a:ext cx="1233256" cy="53340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1"/>
          <p:cNvSpPr txBox="1">
            <a:spLocks noChangeArrowheads="1"/>
          </p:cNvSpPr>
          <p:nvPr/>
        </p:nvSpPr>
        <p:spPr bwMode="auto">
          <a:xfrm>
            <a:off x="2054333" y="7766110"/>
            <a:ext cx="6568967" cy="2076389"/>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 name="文字方塊 1"/>
          <p:cNvSpPr txBox="1">
            <a:spLocks noChangeArrowheads="1"/>
          </p:cNvSpPr>
          <p:nvPr/>
        </p:nvSpPr>
        <p:spPr bwMode="auto">
          <a:xfrm>
            <a:off x="262507" y="1349514"/>
            <a:ext cx="3310383" cy="4001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依學校所在位置確實填寫</a:t>
            </a:r>
            <a:endParaRPr kumimoji="1" lang="zh-TW" altLang="zh-TW"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endParaRPr>
          </a:p>
        </p:txBody>
      </p:sp>
      <p:cxnSp>
        <p:nvCxnSpPr>
          <p:cNvPr id="8" name="直線單箭頭接點 7"/>
          <p:cNvCxnSpPr/>
          <p:nvPr/>
        </p:nvCxnSpPr>
        <p:spPr>
          <a:xfrm>
            <a:off x="1380707" y="1762977"/>
            <a:ext cx="822409" cy="992923"/>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7"/>
          <p:cNvCxnSpPr/>
          <p:nvPr/>
        </p:nvCxnSpPr>
        <p:spPr>
          <a:xfrm>
            <a:off x="826968" y="1762977"/>
            <a:ext cx="1227365" cy="7165123"/>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文字方塊 1"/>
          <p:cNvSpPr txBox="1">
            <a:spLocks noChangeArrowheads="1"/>
          </p:cNvSpPr>
          <p:nvPr/>
        </p:nvSpPr>
        <p:spPr bwMode="auto">
          <a:xfrm>
            <a:off x="1756285" y="2839766"/>
            <a:ext cx="5158846" cy="40011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984778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16D366F-509A-4E3B-3208-9CE7E7858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10770978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A1308B6-D517-5144-AC1A-03C63FD5A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7317701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BB1775E-B2CA-4EB3-872F-7BED6A253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Tree>
    <p:extLst>
      <p:ext uri="{BB962C8B-B14F-4D97-AF65-F5344CB8AC3E}">
        <p14:creationId xmlns:p14="http://schemas.microsoft.com/office/powerpoint/2010/main" val="7878903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CA16AC1E-124A-6EA1-B58D-696106C15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928" y="0"/>
            <a:ext cx="7561544" cy="10693400"/>
          </a:xfrm>
          <a:prstGeom prst="rect">
            <a:avLst/>
          </a:prstGeom>
        </p:spPr>
      </p:pic>
      <p:sp>
        <p:nvSpPr>
          <p:cNvPr id="3" name="文字方塊 1"/>
          <p:cNvSpPr txBox="1">
            <a:spLocks noChangeArrowheads="1"/>
          </p:cNvSpPr>
          <p:nvPr/>
        </p:nvSpPr>
        <p:spPr bwMode="auto">
          <a:xfrm flipV="1">
            <a:off x="3213100" y="8242300"/>
            <a:ext cx="2133599" cy="1872146"/>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0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cxnSp>
        <p:nvCxnSpPr>
          <p:cNvPr id="5" name="直線單箭頭接點 7"/>
          <p:cNvCxnSpPr/>
          <p:nvPr/>
        </p:nvCxnSpPr>
        <p:spPr>
          <a:xfrm flipH="1">
            <a:off x="5346700" y="8470900"/>
            <a:ext cx="2597150" cy="9144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文字方塊 1"/>
          <p:cNvSpPr txBox="1">
            <a:spLocks noChangeArrowheads="1"/>
          </p:cNvSpPr>
          <p:nvPr/>
        </p:nvSpPr>
        <p:spPr bwMode="auto">
          <a:xfrm>
            <a:off x="7404100" y="8042245"/>
            <a:ext cx="1981200" cy="40011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Arial" pitchFamily="34" charset="0"/>
                <a:ea typeface="新細明體" pitchFamily="18" charset="-120"/>
                <a:cs typeface="新細明體" pitchFamily="18" charset="-120"/>
              </a:rPr>
              <a:t>  </a:t>
            </a:r>
            <a:r>
              <a:rPr kumimoji="1" lang="zh-TW" altLang="en-US"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rPr>
              <a:t>部分修正</a:t>
            </a:r>
            <a:endParaRPr kumimoji="1" lang="zh-TW" altLang="zh-TW" sz="2000" b="1" i="0" u="none" strike="noStrike" cap="none" normalizeH="0" baseline="0" dirty="0">
              <a:ln>
                <a:noFill/>
              </a:ln>
              <a:solidFill>
                <a:srgbClr val="FF00FF"/>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893499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3952</TotalTime>
  <Words>2440</Words>
  <Application>Microsoft Office PowerPoint</Application>
  <PresentationFormat>自訂</PresentationFormat>
  <Paragraphs>238</Paragraphs>
  <Slides>108</Slides>
  <Notes>6</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2</vt:i4>
      </vt:variant>
      <vt:variant>
        <vt:lpstr>投影片標題</vt:lpstr>
      </vt:variant>
      <vt:variant>
        <vt:i4>108</vt:i4>
      </vt:variant>
    </vt:vector>
  </HeadingPairs>
  <TitlesOfParts>
    <vt:vector size="122" baseType="lpstr">
      <vt:lpstr>SimSun</vt:lpstr>
      <vt:lpstr>微軟正黑體</vt:lpstr>
      <vt:lpstr>微軟正黑體</vt:lpstr>
      <vt:lpstr>新細明體</vt:lpstr>
      <vt:lpstr>新細明體</vt:lpstr>
      <vt:lpstr>標楷體</vt:lpstr>
      <vt:lpstr>Arial</vt:lpstr>
      <vt:lpstr>Calibri</vt:lpstr>
      <vt:lpstr>Cambria Math</vt:lpstr>
      <vt:lpstr>Times New Roman</vt:lpstr>
      <vt:lpstr>Wingdings</vt:lpstr>
      <vt:lpstr>Office Theme</vt:lpstr>
      <vt:lpstr>Microsoft PowerPoint 97-2003 投影片</vt:lpstr>
      <vt:lpstr>Slide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宜蘭縣縣立冬山國中</dc:title>
  <dc:creator>宗龍 Josephho</dc:creator>
  <cp:lastModifiedBy>user</cp:lastModifiedBy>
  <cp:revision>208</cp:revision>
  <dcterms:created xsi:type="dcterms:W3CDTF">2020-03-30T04:19:27Z</dcterms:created>
  <dcterms:modified xsi:type="dcterms:W3CDTF">2025-04-28T07:21:40Z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2020-03-20T00:00:00Z</vt:filetime>
  </property>
  <property fmtid="{D5CDD505-2E9C-101B-9397-08002B2CF9AE}" pid="3" name="Creator">
    <vt:lpwstr>Microsoft® Word 2010</vt:lpwstr>
  </property>
  <property fmtid="{D5CDD505-2E9C-101B-9397-08002B2CF9AE}" pid="4" name="LastSaved">
    <vt:filetime>2020-03-30T00:00:00Z</vt:filetime>
  </property>
</Properties>
</file>